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271" r:id="rId2"/>
    <p:sldId id="297" r:id="rId3"/>
    <p:sldId id="290" r:id="rId4"/>
    <p:sldId id="277" r:id="rId5"/>
    <p:sldId id="278" r:id="rId6"/>
    <p:sldId id="279" r:id="rId7"/>
    <p:sldId id="285" r:id="rId8"/>
    <p:sldId id="280" r:id="rId9"/>
    <p:sldId id="296" r:id="rId10"/>
    <p:sldId id="282" r:id="rId11"/>
    <p:sldId id="276" r:id="rId12"/>
    <p:sldId id="292" r:id="rId13"/>
    <p:sldId id="262" r:id="rId14"/>
    <p:sldId id="260" r:id="rId15"/>
    <p:sldId id="258" r:id="rId16"/>
    <p:sldId id="265" r:id="rId17"/>
    <p:sldId id="264" r:id="rId18"/>
    <p:sldId id="263" r:id="rId19"/>
    <p:sldId id="270" r:id="rId20"/>
    <p:sldId id="267" r:id="rId21"/>
    <p:sldId id="273" r:id="rId22"/>
    <p:sldId id="291" r:id="rId23"/>
    <p:sldId id="272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9900"/>
    <a:srgbClr val="0000FF"/>
    <a:srgbClr val="33CCFF"/>
    <a:srgbClr val="FFFFFF"/>
    <a:srgbClr val="333399"/>
    <a:srgbClr val="0000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4" autoAdjust="0"/>
    <p:restoredTop sz="94643" autoAdjust="0"/>
  </p:normalViewPr>
  <p:slideViewPr>
    <p:cSldViewPr>
      <p:cViewPr>
        <p:scale>
          <a:sx n="100" d="100"/>
          <a:sy n="100" d="100"/>
        </p:scale>
        <p:origin x="-12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6A316A-A57B-4A61-96C3-486C91EAE22B}" type="doc">
      <dgm:prSet loTypeId="urn:microsoft.com/office/officeart/2005/8/layout/radial6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s-ES"/>
        </a:p>
      </dgm:t>
    </dgm:pt>
    <dgm:pt modelId="{512DDAF7-913D-4089-92A2-01AB13E47244}">
      <dgm:prSet phldrT="[Texto]"/>
      <dgm:spPr/>
      <dgm:t>
        <a:bodyPr/>
        <a:lstStyle/>
        <a:p>
          <a:r>
            <a:rPr lang="es-ES" dirty="0" smtClean="0"/>
            <a:t>ERROR</a:t>
          </a:r>
          <a:endParaRPr lang="es-ES" dirty="0"/>
        </a:p>
      </dgm:t>
    </dgm:pt>
    <dgm:pt modelId="{D135D84B-F20F-47E0-9ED9-A9D1DE42957D}" type="parTrans" cxnId="{1808DD83-0669-4017-BEDF-4823315F0F07}">
      <dgm:prSet/>
      <dgm:spPr/>
      <dgm:t>
        <a:bodyPr/>
        <a:lstStyle/>
        <a:p>
          <a:endParaRPr lang="es-ES"/>
        </a:p>
      </dgm:t>
    </dgm:pt>
    <dgm:pt modelId="{89DAD077-9654-4DD2-8DFB-2CE1A9A0FBCF}" type="sibTrans" cxnId="{1808DD83-0669-4017-BEDF-4823315F0F07}">
      <dgm:prSet/>
      <dgm:spPr/>
      <dgm:t>
        <a:bodyPr/>
        <a:lstStyle/>
        <a:p>
          <a:endParaRPr lang="es-ES"/>
        </a:p>
      </dgm:t>
    </dgm:pt>
    <dgm:pt modelId="{AF5E57E0-460B-4AF6-8FB4-81E1EFB9EA66}">
      <dgm:prSet phldrT="[Texto]"/>
      <dgm:spPr/>
      <dgm:t>
        <a:bodyPr/>
        <a:lstStyle/>
        <a:p>
          <a:r>
            <a:rPr lang="es-ES" dirty="0" smtClean="0">
              <a:solidFill>
                <a:srgbClr val="0000FF"/>
              </a:solidFill>
            </a:rPr>
            <a:t>Transcripción 6%</a:t>
          </a:r>
          <a:endParaRPr lang="es-ES" dirty="0">
            <a:solidFill>
              <a:srgbClr val="0000FF"/>
            </a:solidFill>
          </a:endParaRPr>
        </a:p>
      </dgm:t>
    </dgm:pt>
    <dgm:pt modelId="{B93F5CAF-5CFC-4D4F-9C44-1B0E700248AF}" type="parTrans" cxnId="{4A742E5F-8ED2-46E1-B21A-E3CF9564DCEE}">
      <dgm:prSet/>
      <dgm:spPr/>
      <dgm:t>
        <a:bodyPr/>
        <a:lstStyle/>
        <a:p>
          <a:endParaRPr lang="es-ES"/>
        </a:p>
      </dgm:t>
    </dgm:pt>
    <dgm:pt modelId="{C07D4808-AA74-4E1E-A74D-A16D5F927D29}" type="sibTrans" cxnId="{4A742E5F-8ED2-46E1-B21A-E3CF9564DCEE}">
      <dgm:prSet/>
      <dgm:spPr/>
      <dgm:t>
        <a:bodyPr/>
        <a:lstStyle/>
        <a:p>
          <a:endParaRPr lang="es-ES"/>
        </a:p>
      </dgm:t>
    </dgm:pt>
    <dgm:pt modelId="{9BEA3B36-07DA-4085-BBDF-99EAF5833995}">
      <dgm:prSet phldrT="[Texto]"/>
      <dgm:spPr/>
      <dgm:t>
        <a:bodyPr/>
        <a:lstStyle/>
        <a:p>
          <a:r>
            <a:rPr lang="es-ES" dirty="0" smtClean="0">
              <a:solidFill>
                <a:srgbClr val="0000FF"/>
              </a:solidFill>
            </a:rPr>
            <a:t>Administración 34%</a:t>
          </a:r>
          <a:endParaRPr lang="es-ES" dirty="0">
            <a:solidFill>
              <a:srgbClr val="0000FF"/>
            </a:solidFill>
          </a:endParaRPr>
        </a:p>
      </dgm:t>
    </dgm:pt>
    <dgm:pt modelId="{DED9DFF8-9F35-4EE6-ACE3-4579E86BAA72}" type="parTrans" cxnId="{F6686EBF-DD04-46A7-B807-BEF6B7C3EE69}">
      <dgm:prSet/>
      <dgm:spPr/>
      <dgm:t>
        <a:bodyPr/>
        <a:lstStyle/>
        <a:p>
          <a:endParaRPr lang="es-ES"/>
        </a:p>
      </dgm:t>
    </dgm:pt>
    <dgm:pt modelId="{291A5297-2547-4EFB-9E8D-C6C1D9150BA2}" type="sibTrans" cxnId="{F6686EBF-DD04-46A7-B807-BEF6B7C3EE69}">
      <dgm:prSet/>
      <dgm:spPr/>
      <dgm:t>
        <a:bodyPr/>
        <a:lstStyle/>
        <a:p>
          <a:endParaRPr lang="es-ES"/>
        </a:p>
      </dgm:t>
    </dgm:pt>
    <dgm:pt modelId="{B27F1683-B655-4CC8-BEFE-500E78B14F3D}">
      <dgm:prSet phldrT="[Texto]"/>
      <dgm:spPr/>
      <dgm:t>
        <a:bodyPr/>
        <a:lstStyle/>
        <a:p>
          <a:r>
            <a:rPr lang="es-ES" dirty="0" smtClean="0">
              <a:solidFill>
                <a:srgbClr val="0000FF"/>
              </a:solidFill>
            </a:rPr>
            <a:t>Dispensación 4%</a:t>
          </a:r>
          <a:endParaRPr lang="es-ES" dirty="0">
            <a:solidFill>
              <a:srgbClr val="0000FF"/>
            </a:solidFill>
          </a:endParaRPr>
        </a:p>
      </dgm:t>
    </dgm:pt>
    <dgm:pt modelId="{1CCB42B7-1208-4DCE-8594-58D57747813F}" type="parTrans" cxnId="{D382A890-1CC0-4907-91FF-5E026D2133E2}">
      <dgm:prSet/>
      <dgm:spPr/>
      <dgm:t>
        <a:bodyPr/>
        <a:lstStyle/>
        <a:p>
          <a:endParaRPr lang="es-ES"/>
        </a:p>
      </dgm:t>
    </dgm:pt>
    <dgm:pt modelId="{AC3BE3A0-CA5B-4CFC-965B-3B18EB8488DD}" type="sibTrans" cxnId="{D382A890-1CC0-4907-91FF-5E026D2133E2}">
      <dgm:prSet/>
      <dgm:spPr/>
      <dgm:t>
        <a:bodyPr/>
        <a:lstStyle/>
        <a:p>
          <a:endParaRPr lang="es-ES"/>
        </a:p>
      </dgm:t>
    </dgm:pt>
    <dgm:pt modelId="{F52F26A8-ABBF-49CE-9A87-AD1616A2898B}">
      <dgm:prSet phldrT="[Texto]" custT="1"/>
      <dgm:spPr/>
      <dgm:t>
        <a:bodyPr/>
        <a:lstStyle/>
        <a:p>
          <a:r>
            <a:rPr lang="es-ES" sz="1600" smtClean="0">
              <a:solidFill>
                <a:srgbClr val="0000FF"/>
              </a:solidFill>
            </a:rPr>
            <a:t>Prescripción </a:t>
          </a:r>
          <a:r>
            <a:rPr lang="es-ES" sz="1600" dirty="0" smtClean="0">
              <a:solidFill>
                <a:srgbClr val="0000FF"/>
              </a:solidFill>
            </a:rPr>
            <a:t>56%</a:t>
          </a:r>
          <a:endParaRPr lang="es-ES" sz="1600" dirty="0">
            <a:solidFill>
              <a:srgbClr val="0000FF"/>
            </a:solidFill>
          </a:endParaRPr>
        </a:p>
      </dgm:t>
    </dgm:pt>
    <dgm:pt modelId="{C65892CC-01DD-4708-8A31-F3A54CCCFD7D}" type="sibTrans" cxnId="{81B3AE88-019E-4BE7-8363-8E4A3F073895}">
      <dgm:prSet/>
      <dgm:spPr/>
      <dgm:t>
        <a:bodyPr/>
        <a:lstStyle/>
        <a:p>
          <a:endParaRPr lang="es-ES"/>
        </a:p>
      </dgm:t>
    </dgm:pt>
    <dgm:pt modelId="{680AEA82-C6BE-445D-B85C-B17690631BE7}" type="parTrans" cxnId="{81B3AE88-019E-4BE7-8363-8E4A3F073895}">
      <dgm:prSet/>
      <dgm:spPr/>
      <dgm:t>
        <a:bodyPr/>
        <a:lstStyle/>
        <a:p>
          <a:endParaRPr lang="es-ES"/>
        </a:p>
      </dgm:t>
    </dgm:pt>
    <dgm:pt modelId="{FDFE417A-504A-4BDE-A667-29589203FD3F}" type="pres">
      <dgm:prSet presAssocID="{B26A316A-A57B-4A61-96C3-486C91EAE2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CB2C240-27EA-415F-8ADF-8E37115D5BC4}" type="pres">
      <dgm:prSet presAssocID="{512DDAF7-913D-4089-92A2-01AB13E47244}" presName="centerShape" presStyleLbl="node0" presStyleIdx="0" presStyleCnt="1" custLinFactNeighborX="-1750" custLinFactNeighborY="-4184"/>
      <dgm:spPr/>
      <dgm:t>
        <a:bodyPr/>
        <a:lstStyle/>
        <a:p>
          <a:endParaRPr lang="es-ES"/>
        </a:p>
      </dgm:t>
    </dgm:pt>
    <dgm:pt modelId="{FCAF143D-CE82-47FD-96E5-18D7FA9A3E49}" type="pres">
      <dgm:prSet presAssocID="{F52F26A8-ABBF-49CE-9A87-AD1616A2898B}" presName="node" presStyleLbl="node1" presStyleIdx="0" presStyleCnt="4" custScaleX="279617" custRadScaleRad="100136" custRadScaleInc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5C601D-84EF-469B-A021-1488022C3404}" type="pres">
      <dgm:prSet presAssocID="{F52F26A8-ABBF-49CE-9A87-AD1616A2898B}" presName="dummy" presStyleCnt="0"/>
      <dgm:spPr/>
    </dgm:pt>
    <dgm:pt modelId="{80E33978-C5F1-48D9-8347-702CB3582327}" type="pres">
      <dgm:prSet presAssocID="{C65892CC-01DD-4708-8A31-F3A54CCCFD7D}" presName="sibTrans" presStyleLbl="sibTrans2D1" presStyleIdx="0" presStyleCnt="4"/>
      <dgm:spPr/>
      <dgm:t>
        <a:bodyPr/>
        <a:lstStyle/>
        <a:p>
          <a:endParaRPr lang="es-ES"/>
        </a:p>
      </dgm:t>
    </dgm:pt>
    <dgm:pt modelId="{60B42165-717C-46B0-ACCE-033B621DC2E7}" type="pres">
      <dgm:prSet presAssocID="{AF5E57E0-460B-4AF6-8FB4-81E1EFB9EA66}" presName="node" presStyleLbl="node1" presStyleIdx="1" presStyleCnt="4" custScaleX="197458" custRadScaleRad="125819" custRadScaleInc="-27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AA7C9C-C703-4B08-BE9A-53193E5DE60F}" type="pres">
      <dgm:prSet presAssocID="{AF5E57E0-460B-4AF6-8FB4-81E1EFB9EA66}" presName="dummy" presStyleCnt="0"/>
      <dgm:spPr/>
    </dgm:pt>
    <dgm:pt modelId="{B10064C8-6F8B-4231-9B70-D808CF12961D}" type="pres">
      <dgm:prSet presAssocID="{C07D4808-AA74-4E1E-A74D-A16D5F927D29}" presName="sibTrans" presStyleLbl="sibTrans2D1" presStyleIdx="1" presStyleCnt="4"/>
      <dgm:spPr/>
      <dgm:t>
        <a:bodyPr/>
        <a:lstStyle/>
        <a:p>
          <a:endParaRPr lang="es-ES"/>
        </a:p>
      </dgm:t>
    </dgm:pt>
    <dgm:pt modelId="{5B3A3C8C-1AC5-44BB-A083-4D226DDD0540}" type="pres">
      <dgm:prSet presAssocID="{9BEA3B36-07DA-4085-BBDF-99EAF5833995}" presName="node" presStyleLbl="node1" presStyleIdx="2" presStyleCnt="4" custScaleX="3038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725342-2195-43EB-B55C-3F1D876C3C19}" type="pres">
      <dgm:prSet presAssocID="{9BEA3B36-07DA-4085-BBDF-99EAF5833995}" presName="dummy" presStyleCnt="0"/>
      <dgm:spPr/>
    </dgm:pt>
    <dgm:pt modelId="{AFD25875-DBF0-4FD1-9D51-88399B7140FA}" type="pres">
      <dgm:prSet presAssocID="{291A5297-2547-4EFB-9E8D-C6C1D9150BA2}" presName="sibTrans" presStyleLbl="sibTrans2D1" presStyleIdx="2" presStyleCnt="4"/>
      <dgm:spPr/>
      <dgm:t>
        <a:bodyPr/>
        <a:lstStyle/>
        <a:p>
          <a:endParaRPr lang="es-ES"/>
        </a:p>
      </dgm:t>
    </dgm:pt>
    <dgm:pt modelId="{843917F0-8475-4358-AFB1-15CEFC7CC729}" type="pres">
      <dgm:prSet presAssocID="{B27F1683-B655-4CC8-BEFE-500E78B14F3D}" presName="node" presStyleLbl="node1" presStyleIdx="3" presStyleCnt="4" custScaleX="201618" custScaleY="82805" custRadScaleRad="124939" custRadScaleInc="35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F7863F-FC35-44BE-A9C9-F4CE1946A0D2}" type="pres">
      <dgm:prSet presAssocID="{B27F1683-B655-4CC8-BEFE-500E78B14F3D}" presName="dummy" presStyleCnt="0"/>
      <dgm:spPr/>
    </dgm:pt>
    <dgm:pt modelId="{A1A18E31-DCEE-437F-8BA4-F238330B9133}" type="pres">
      <dgm:prSet presAssocID="{AC3BE3A0-CA5B-4CFC-965B-3B18EB8488DD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79747C46-71C7-410C-9BE4-62C482A35E36}" type="presOf" srcId="{512DDAF7-913D-4089-92A2-01AB13E47244}" destId="{ACB2C240-27EA-415F-8ADF-8E37115D5BC4}" srcOrd="0" destOrd="0" presId="urn:microsoft.com/office/officeart/2005/8/layout/radial6"/>
    <dgm:cxn modelId="{3FC3BAE5-F481-4EBC-9920-8E807538565A}" type="presOf" srcId="{C65892CC-01DD-4708-8A31-F3A54CCCFD7D}" destId="{80E33978-C5F1-48D9-8347-702CB3582327}" srcOrd="0" destOrd="0" presId="urn:microsoft.com/office/officeart/2005/8/layout/radial6"/>
    <dgm:cxn modelId="{F6686EBF-DD04-46A7-B807-BEF6B7C3EE69}" srcId="{512DDAF7-913D-4089-92A2-01AB13E47244}" destId="{9BEA3B36-07DA-4085-BBDF-99EAF5833995}" srcOrd="2" destOrd="0" parTransId="{DED9DFF8-9F35-4EE6-ACE3-4579E86BAA72}" sibTransId="{291A5297-2547-4EFB-9E8D-C6C1D9150BA2}"/>
    <dgm:cxn modelId="{44399895-4509-4ACB-8836-0A4C99FD910B}" type="presOf" srcId="{291A5297-2547-4EFB-9E8D-C6C1D9150BA2}" destId="{AFD25875-DBF0-4FD1-9D51-88399B7140FA}" srcOrd="0" destOrd="0" presId="urn:microsoft.com/office/officeart/2005/8/layout/radial6"/>
    <dgm:cxn modelId="{34498BF8-B251-41A2-B938-46A1D517E4F4}" type="presOf" srcId="{9BEA3B36-07DA-4085-BBDF-99EAF5833995}" destId="{5B3A3C8C-1AC5-44BB-A083-4D226DDD0540}" srcOrd="0" destOrd="0" presId="urn:microsoft.com/office/officeart/2005/8/layout/radial6"/>
    <dgm:cxn modelId="{2EAA2DC2-5023-427E-A563-D66416BF9568}" type="presOf" srcId="{C07D4808-AA74-4E1E-A74D-A16D5F927D29}" destId="{B10064C8-6F8B-4231-9B70-D808CF12961D}" srcOrd="0" destOrd="0" presId="urn:microsoft.com/office/officeart/2005/8/layout/radial6"/>
    <dgm:cxn modelId="{4A742E5F-8ED2-46E1-B21A-E3CF9564DCEE}" srcId="{512DDAF7-913D-4089-92A2-01AB13E47244}" destId="{AF5E57E0-460B-4AF6-8FB4-81E1EFB9EA66}" srcOrd="1" destOrd="0" parTransId="{B93F5CAF-5CFC-4D4F-9C44-1B0E700248AF}" sibTransId="{C07D4808-AA74-4E1E-A74D-A16D5F927D29}"/>
    <dgm:cxn modelId="{7E8C1BAD-CAC2-4171-93BA-55BD686581F4}" type="presOf" srcId="{B27F1683-B655-4CC8-BEFE-500E78B14F3D}" destId="{843917F0-8475-4358-AFB1-15CEFC7CC729}" srcOrd="0" destOrd="0" presId="urn:microsoft.com/office/officeart/2005/8/layout/radial6"/>
    <dgm:cxn modelId="{874004C0-B599-4A68-8251-2BD83B292A16}" type="presOf" srcId="{AF5E57E0-460B-4AF6-8FB4-81E1EFB9EA66}" destId="{60B42165-717C-46B0-ACCE-033B621DC2E7}" srcOrd="0" destOrd="0" presId="urn:microsoft.com/office/officeart/2005/8/layout/radial6"/>
    <dgm:cxn modelId="{AD0BA8D8-FAD3-4F65-AE43-D95663932C86}" type="presOf" srcId="{AC3BE3A0-CA5B-4CFC-965B-3B18EB8488DD}" destId="{A1A18E31-DCEE-437F-8BA4-F238330B9133}" srcOrd="0" destOrd="0" presId="urn:microsoft.com/office/officeart/2005/8/layout/radial6"/>
    <dgm:cxn modelId="{81B3AE88-019E-4BE7-8363-8E4A3F073895}" srcId="{512DDAF7-913D-4089-92A2-01AB13E47244}" destId="{F52F26A8-ABBF-49CE-9A87-AD1616A2898B}" srcOrd="0" destOrd="0" parTransId="{680AEA82-C6BE-445D-B85C-B17690631BE7}" sibTransId="{C65892CC-01DD-4708-8A31-F3A54CCCFD7D}"/>
    <dgm:cxn modelId="{AB600ADD-B334-404B-9B51-DDDCB10DBDE8}" type="presOf" srcId="{B26A316A-A57B-4A61-96C3-486C91EAE22B}" destId="{FDFE417A-504A-4BDE-A667-29589203FD3F}" srcOrd="0" destOrd="0" presId="urn:microsoft.com/office/officeart/2005/8/layout/radial6"/>
    <dgm:cxn modelId="{7723EF45-8872-46CD-A212-0EA5A5FC277D}" type="presOf" srcId="{F52F26A8-ABBF-49CE-9A87-AD1616A2898B}" destId="{FCAF143D-CE82-47FD-96E5-18D7FA9A3E49}" srcOrd="0" destOrd="0" presId="urn:microsoft.com/office/officeart/2005/8/layout/radial6"/>
    <dgm:cxn modelId="{D382A890-1CC0-4907-91FF-5E026D2133E2}" srcId="{512DDAF7-913D-4089-92A2-01AB13E47244}" destId="{B27F1683-B655-4CC8-BEFE-500E78B14F3D}" srcOrd="3" destOrd="0" parTransId="{1CCB42B7-1208-4DCE-8594-58D57747813F}" sibTransId="{AC3BE3A0-CA5B-4CFC-965B-3B18EB8488DD}"/>
    <dgm:cxn modelId="{1808DD83-0669-4017-BEDF-4823315F0F07}" srcId="{B26A316A-A57B-4A61-96C3-486C91EAE22B}" destId="{512DDAF7-913D-4089-92A2-01AB13E47244}" srcOrd="0" destOrd="0" parTransId="{D135D84B-F20F-47E0-9ED9-A9D1DE42957D}" sibTransId="{89DAD077-9654-4DD2-8DFB-2CE1A9A0FBCF}"/>
    <dgm:cxn modelId="{30B3751C-DFCE-45EC-B55F-F790D64A82B2}" type="presParOf" srcId="{FDFE417A-504A-4BDE-A667-29589203FD3F}" destId="{ACB2C240-27EA-415F-8ADF-8E37115D5BC4}" srcOrd="0" destOrd="0" presId="urn:microsoft.com/office/officeart/2005/8/layout/radial6"/>
    <dgm:cxn modelId="{5437E51B-D009-41CA-8E9C-69627160424C}" type="presParOf" srcId="{FDFE417A-504A-4BDE-A667-29589203FD3F}" destId="{FCAF143D-CE82-47FD-96E5-18D7FA9A3E49}" srcOrd="1" destOrd="0" presId="urn:microsoft.com/office/officeart/2005/8/layout/radial6"/>
    <dgm:cxn modelId="{F2D10D1F-F053-47A0-B1E5-1987CECF23CC}" type="presParOf" srcId="{FDFE417A-504A-4BDE-A667-29589203FD3F}" destId="{EA5C601D-84EF-469B-A021-1488022C3404}" srcOrd="2" destOrd="0" presId="urn:microsoft.com/office/officeart/2005/8/layout/radial6"/>
    <dgm:cxn modelId="{2ECEF4C7-E1CF-4635-88DB-40BA47226B4D}" type="presParOf" srcId="{FDFE417A-504A-4BDE-A667-29589203FD3F}" destId="{80E33978-C5F1-48D9-8347-702CB3582327}" srcOrd="3" destOrd="0" presId="urn:microsoft.com/office/officeart/2005/8/layout/radial6"/>
    <dgm:cxn modelId="{99C1ACF6-8353-42F8-822A-800584F17733}" type="presParOf" srcId="{FDFE417A-504A-4BDE-A667-29589203FD3F}" destId="{60B42165-717C-46B0-ACCE-033B621DC2E7}" srcOrd="4" destOrd="0" presId="urn:microsoft.com/office/officeart/2005/8/layout/radial6"/>
    <dgm:cxn modelId="{B2C50FB5-3B38-436E-A14B-9BBF19D64700}" type="presParOf" srcId="{FDFE417A-504A-4BDE-A667-29589203FD3F}" destId="{32AA7C9C-C703-4B08-BE9A-53193E5DE60F}" srcOrd="5" destOrd="0" presId="urn:microsoft.com/office/officeart/2005/8/layout/radial6"/>
    <dgm:cxn modelId="{741435A7-80AF-4EC9-8788-AA941A6C3B75}" type="presParOf" srcId="{FDFE417A-504A-4BDE-A667-29589203FD3F}" destId="{B10064C8-6F8B-4231-9B70-D808CF12961D}" srcOrd="6" destOrd="0" presId="urn:microsoft.com/office/officeart/2005/8/layout/radial6"/>
    <dgm:cxn modelId="{6034B4B6-2F91-4A1B-B9EA-DE52E64F011D}" type="presParOf" srcId="{FDFE417A-504A-4BDE-A667-29589203FD3F}" destId="{5B3A3C8C-1AC5-44BB-A083-4D226DDD0540}" srcOrd="7" destOrd="0" presId="urn:microsoft.com/office/officeart/2005/8/layout/radial6"/>
    <dgm:cxn modelId="{3D97101E-BE78-43FB-99DC-356E59F7C9DF}" type="presParOf" srcId="{FDFE417A-504A-4BDE-A667-29589203FD3F}" destId="{EE725342-2195-43EB-B55C-3F1D876C3C19}" srcOrd="8" destOrd="0" presId="urn:microsoft.com/office/officeart/2005/8/layout/radial6"/>
    <dgm:cxn modelId="{F60EF6F6-2CCC-4EE7-8229-EB2717809324}" type="presParOf" srcId="{FDFE417A-504A-4BDE-A667-29589203FD3F}" destId="{AFD25875-DBF0-4FD1-9D51-88399B7140FA}" srcOrd="9" destOrd="0" presId="urn:microsoft.com/office/officeart/2005/8/layout/radial6"/>
    <dgm:cxn modelId="{643DE299-CDB2-46AF-BBE3-ED1FEE2A4E75}" type="presParOf" srcId="{FDFE417A-504A-4BDE-A667-29589203FD3F}" destId="{843917F0-8475-4358-AFB1-15CEFC7CC729}" srcOrd="10" destOrd="0" presId="urn:microsoft.com/office/officeart/2005/8/layout/radial6"/>
    <dgm:cxn modelId="{92BDA797-F628-4795-8EAF-856A5820DD19}" type="presParOf" srcId="{FDFE417A-504A-4BDE-A667-29589203FD3F}" destId="{EEF7863F-FC35-44BE-A9C9-F4CE1946A0D2}" srcOrd="11" destOrd="0" presId="urn:microsoft.com/office/officeart/2005/8/layout/radial6"/>
    <dgm:cxn modelId="{D38CF9B6-F6F5-4B62-B5CD-F4B8157DF20D}" type="presParOf" srcId="{FDFE417A-504A-4BDE-A667-29589203FD3F}" destId="{A1A18E31-DCEE-437F-8BA4-F238330B913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A18E31-DCEE-437F-8BA4-F238330B9133}">
      <dsp:nvSpPr>
        <dsp:cNvPr id="0" name=""/>
        <dsp:cNvSpPr/>
      </dsp:nvSpPr>
      <dsp:spPr>
        <a:xfrm>
          <a:off x="1717377" y="379231"/>
          <a:ext cx="2825758" cy="2825758"/>
        </a:xfrm>
        <a:prstGeom prst="blockArc">
          <a:avLst>
            <a:gd name="adj1" fmla="val 10765890"/>
            <a:gd name="adj2" fmla="val 17065909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25875-DBF0-4FD1-9D51-88399B7140FA}">
      <dsp:nvSpPr>
        <dsp:cNvPr id="0" name=""/>
        <dsp:cNvSpPr/>
      </dsp:nvSpPr>
      <dsp:spPr>
        <a:xfrm>
          <a:off x="1715361" y="468727"/>
          <a:ext cx="2825758" cy="2825758"/>
        </a:xfrm>
        <a:prstGeom prst="blockArc">
          <a:avLst>
            <a:gd name="adj1" fmla="val 4528907"/>
            <a:gd name="adj2" fmla="val 1098891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064C8-6F8B-4231-9B70-D808CF12961D}">
      <dsp:nvSpPr>
        <dsp:cNvPr id="0" name=""/>
        <dsp:cNvSpPr/>
      </dsp:nvSpPr>
      <dsp:spPr>
        <a:xfrm>
          <a:off x="2419369" y="471908"/>
          <a:ext cx="2825758" cy="2825758"/>
        </a:xfrm>
        <a:prstGeom prst="blockArc">
          <a:avLst>
            <a:gd name="adj1" fmla="val 21420257"/>
            <a:gd name="adj2" fmla="val 6302165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33978-C5F1-48D9-8347-702CB3582327}">
      <dsp:nvSpPr>
        <dsp:cNvPr id="0" name=""/>
        <dsp:cNvSpPr/>
      </dsp:nvSpPr>
      <dsp:spPr>
        <a:xfrm>
          <a:off x="2417688" y="375980"/>
          <a:ext cx="2825758" cy="2825758"/>
        </a:xfrm>
        <a:prstGeom prst="blockArc">
          <a:avLst>
            <a:gd name="adj1" fmla="val 15302169"/>
            <a:gd name="adj2" fmla="val 59295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2C240-27EA-415F-8ADF-8E37115D5BC4}">
      <dsp:nvSpPr>
        <dsp:cNvPr id="0" name=""/>
        <dsp:cNvSpPr/>
      </dsp:nvSpPr>
      <dsp:spPr>
        <a:xfrm>
          <a:off x="2775425" y="1071565"/>
          <a:ext cx="1300970" cy="13009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ERROR</a:t>
          </a:r>
          <a:endParaRPr lang="es-ES" sz="1900" kern="1200" dirty="0"/>
        </a:p>
      </dsp:txBody>
      <dsp:txXfrm>
        <a:off x="2775425" y="1071565"/>
        <a:ext cx="1300970" cy="1300970"/>
      </dsp:txXfrm>
    </dsp:sp>
    <dsp:sp modelId="{FCAF143D-CE82-47FD-96E5-18D7FA9A3E49}">
      <dsp:nvSpPr>
        <dsp:cNvPr id="0" name=""/>
        <dsp:cNvSpPr/>
      </dsp:nvSpPr>
      <dsp:spPr>
        <a:xfrm>
          <a:off x="2201007" y="225"/>
          <a:ext cx="2546414" cy="9106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rgbClr val="0000FF"/>
              </a:solidFill>
            </a:rPr>
            <a:t>Prescripción </a:t>
          </a:r>
          <a:r>
            <a:rPr lang="es-ES" sz="1600" kern="1200" dirty="0" smtClean="0">
              <a:solidFill>
                <a:srgbClr val="0000FF"/>
              </a:solidFill>
            </a:rPr>
            <a:t>56%</a:t>
          </a:r>
          <a:endParaRPr lang="es-ES" sz="1600" kern="1200" dirty="0">
            <a:solidFill>
              <a:srgbClr val="0000FF"/>
            </a:solidFill>
          </a:endParaRPr>
        </a:p>
      </dsp:txBody>
      <dsp:txXfrm>
        <a:off x="2201007" y="225"/>
        <a:ext cx="2546414" cy="910679"/>
      </dsp:txXfrm>
    </dsp:sp>
    <dsp:sp modelId="{60B42165-717C-46B0-ACCE-033B621DC2E7}">
      <dsp:nvSpPr>
        <dsp:cNvPr id="0" name=""/>
        <dsp:cNvSpPr/>
      </dsp:nvSpPr>
      <dsp:spPr>
        <a:xfrm>
          <a:off x="4311352" y="1357322"/>
          <a:ext cx="1798209" cy="9106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0000FF"/>
              </a:solidFill>
            </a:rPr>
            <a:t>Transcripción 6%</a:t>
          </a:r>
          <a:endParaRPr lang="es-ES" sz="1600" kern="1200" dirty="0">
            <a:solidFill>
              <a:srgbClr val="0000FF"/>
            </a:solidFill>
          </a:endParaRPr>
        </a:p>
      </dsp:txBody>
      <dsp:txXfrm>
        <a:off x="4311352" y="1357322"/>
        <a:ext cx="1798209" cy="910679"/>
      </dsp:txXfrm>
    </dsp:sp>
    <dsp:sp modelId="{5B3A3C8C-1AC5-44BB-A083-4D226DDD0540}">
      <dsp:nvSpPr>
        <dsp:cNvPr id="0" name=""/>
        <dsp:cNvSpPr/>
      </dsp:nvSpPr>
      <dsp:spPr>
        <a:xfrm>
          <a:off x="2090641" y="2762292"/>
          <a:ext cx="2767144" cy="9106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0000FF"/>
              </a:solidFill>
            </a:rPr>
            <a:t>Administración 34%</a:t>
          </a:r>
          <a:endParaRPr lang="es-ES" sz="1600" kern="1200" dirty="0">
            <a:solidFill>
              <a:srgbClr val="0000FF"/>
            </a:solidFill>
          </a:endParaRPr>
        </a:p>
      </dsp:txBody>
      <dsp:txXfrm>
        <a:off x="2090641" y="2762292"/>
        <a:ext cx="2767144" cy="910679"/>
      </dsp:txXfrm>
    </dsp:sp>
    <dsp:sp modelId="{843917F0-8475-4358-AFB1-15CEFC7CC729}">
      <dsp:nvSpPr>
        <dsp:cNvPr id="0" name=""/>
        <dsp:cNvSpPr/>
      </dsp:nvSpPr>
      <dsp:spPr>
        <a:xfrm>
          <a:off x="832182" y="1428760"/>
          <a:ext cx="1836093" cy="7540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0000FF"/>
              </a:solidFill>
            </a:rPr>
            <a:t>Dispensación 4%</a:t>
          </a:r>
          <a:endParaRPr lang="es-ES" sz="1600" kern="1200" dirty="0">
            <a:solidFill>
              <a:srgbClr val="0000FF"/>
            </a:solidFill>
          </a:endParaRPr>
        </a:p>
      </dsp:txBody>
      <dsp:txXfrm>
        <a:off x="832182" y="1428760"/>
        <a:ext cx="1836093" cy="754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4B6CD9-F504-437E-9A18-94326AFC3A24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8B2C6A-5BD2-4340-BA3B-CC0ED4E82D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843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4052BB-2E16-4C70-8AA1-CF4A31B05BB3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</p:grpSp>
        </p:grpSp>
      </p:grpSp>
      <p:sp>
        <p:nvSpPr>
          <p:cNvPr id="4409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409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3B72E-23F5-49C2-BABF-D6A4828DFE9D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D3E38-608A-46EA-8A81-D410FC6165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5C332-A00B-45FE-8839-BBF7DA5E7D48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3886-3877-4B81-82F9-72C6304FC4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5ADC8-B068-4D83-AECF-652A9F8A5D55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95DCF-185C-423E-9B3D-DBEEBAE32C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D8C72-45C6-4103-962C-0B08D6192EC3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5FBA1-506C-4A9D-9632-2C7FDAE2CB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FDAF-FD97-43AF-830F-84BCEB522E2D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058F0-EA18-48A5-9660-0875A59AB3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FBE7B-5427-4A08-8DB3-24C1B58D0F2E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8B3A2-175C-4677-BDB9-7694062615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D7043-68B9-4925-A8A2-9C679894C102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F9D2E-EE74-4C8E-B71A-912D57E01F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4CBA6-A808-45AB-B2C3-1B73C913362B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0C619-7E01-4DC3-904C-F9109799C1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32347-A95D-43D1-85E0-06238979E265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AC8E6-67B1-4370-8B6D-454F499C85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F3AFD-5B91-4C94-8A18-F5C707C15742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9D5AD-5D05-4512-B032-C992B6AE63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64C8D-D41A-4A22-A629-BB71848C0B8D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1536D-7A5E-453D-BAEE-593C85FA95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S" sz="1800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301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1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1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1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1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1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302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2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3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304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4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5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306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sp>
            <p:nvSpPr>
              <p:cNvPr id="4306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307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4307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4307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  <p:sp>
              <p:nvSpPr>
                <p:cNvPr id="4307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s-ES" sz="1800"/>
                </a:p>
              </p:txBody>
            </p:sp>
          </p:grpSp>
        </p:grpSp>
      </p:grpSp>
      <p:sp>
        <p:nvSpPr>
          <p:cNvPr id="4307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307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307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0DFEAF1-9F0B-4ACB-A1D6-6C6A25E5F401}" type="datetimeFigureOut">
              <a:rPr lang="es-ES"/>
              <a:pPr>
                <a:defRPr/>
              </a:pPr>
              <a:t>16/10/2012</a:t>
            </a:fld>
            <a:endParaRPr lang="es-ES"/>
          </a:p>
        </p:txBody>
      </p:sp>
      <p:sp>
        <p:nvSpPr>
          <p:cNvPr id="4307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7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D6C52E4-53F5-447C-966D-F4C9BF7C07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husantiago.sergas.es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husantiago.sergas.es/default.asp" TargetMode="External"/><Relationship Id="rId2" Type="http://schemas.openxmlformats.org/officeDocument/2006/relationships/hyperlink" Target="http://www.msc.es/organizacion/sns/planCalidadSNS/docs/planCalidad2007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.png"/><Relationship Id="rId7" Type="http://schemas.openxmlformats.org/officeDocument/2006/relationships/image" Target="../media/image23.jpe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.png"/><Relationship Id="rId4" Type="http://schemas.openxmlformats.org/officeDocument/2006/relationships/hyperlink" Target="http://chusantiago.sergas.es/default.as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chusantiago.sergas.es/default.asp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.png"/><Relationship Id="rId7" Type="http://schemas.openxmlformats.org/officeDocument/2006/relationships/hyperlink" Target="http://www.google.es/imgres?imgurl=http://www.reeditor.com/img_col/col_2907.jpg&amp;imgrefurl=http://www.reeditor.com/columna/2907/18/salud/sanidad/quo/vadis&amp;usg=__sM1Uro0nhaBd5wkFJT9O5SZK7d0=&amp;h=190&amp;w=253&amp;sz=29&amp;hl=es&amp;start=6&amp;zoom=1&amp;tbnid=rMs4US9iRK_-VM:&amp;tbnh=83&amp;tbnw=111&amp;ei=R2JRT6uvI8qx0QXkkYnpCw&amp;prev=/search?q=prescripcion+medicamentos&amp;um=1&amp;hl=es&amp;sa=N&amp;gbv=2&amp;tbm=isch&amp;um=1&amp;itbs=1" TargetMode="External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hyperlink" Target="http://www.google.es/imgres?imgurl=http://portal.guiasalud.es/contenidos/imagenes/OPBE/opbe-sesiones-clinicas.gif&amp;imgrefurl=http://portal.guiasalud.es/web/guest/sesiones-clinicas&amp;usg=__qzpN5gvwOge0oZ0WqzTpE8PcaAw=&amp;h=114&amp;w=134&amp;sz=10&amp;hl=es&amp;start=120&amp;zoom=1&amp;tbnid=8ifePwxDMLIR6M:&amp;tbnh=78&amp;tbnw=92&amp;ei=lmBRT4raIc20hAfnwrHVAw&amp;prev=/search?q=gifs+animados+de+sesiones+cl%C3%ADnicas&amp;start=100&amp;um=1&amp;hl=es&amp;sa=N&amp;gbv=2&amp;tbm=isch&amp;um=1&amp;itbs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jpe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es/imgres?imgurl=http://donacion.organos.ua.es/submenu3/inf_sanitaria/cordon/busqueda-ordenador.gif&amp;imgrefurl=http://donacion.organos.ua.es/submenu3/inf_sanitaria/cordon/cordon3.asp&amp;usg=__fPhdce_acDT4YpM1S0EzcBIe6bA=&amp;h=300&amp;w=389&amp;sz=11&amp;hl=es&amp;start=9&amp;um=1&amp;itbs=1&amp;tbnid=_-e2Nhm20peD8M:&amp;tbnh=95&amp;tbnw=123&amp;prev=/images?q=redmo&amp;um=1&amp;hl=es&amp;tbs=isch:1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6.gif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4.bp.blogspot.com/_3lhBabFMPL4/R3G5ybX_itI/AAAAAAAAADo/TP6rDHGLWBc/s400/Enfermeros.gif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imgres?imgurl=http://us.123rf.com/400wm/400/400/kurhan/kurhan0909/kurhan090900467/5572266-la-gente-sonriente-m-dico-con-estetoscopios-los-m-dicos-y-enfermeras-sobre-fondo-blanco.jpg&amp;imgrefurl=http://es.123rf.com/photo_5572266_la-gente-sonriente-m-dico-con-estetoscopios-los-m-dicos-y-enfermeras-sobre-fondo-blanco.html&amp;usg=__gvKLkfSzZlU9ENvVb9Bp3QNF4PU=&amp;h=1200&amp;w=1194&amp;sz=174&amp;hl=es&amp;start=65&amp;zoom=1&amp;tbnid=OPUIScdBdaWDWM:&amp;tbnh=150&amp;tbnw=149&amp;ei=1kxRT5ugLufB0QWCwanbCw&amp;prev=/search?q=equipo+clinico+de+medicos+y+enfermeras&amp;start=60&amp;um=1&amp;hl=es&amp;sa=N&amp;gbv=2&amp;tbm=isch&amp;um=1&amp;itbs=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chusantiago.sergas.es/default.asp" TargetMode="Externa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oleObject" Target="../embeddings/Hoja_de_c_lculo_de_Microsoft_Office_Excel_97-20031.xls"/><Relationship Id="rId7" Type="http://schemas.openxmlformats.org/officeDocument/2006/relationships/hyperlink" Target="http://www.google.es/imgres?imgurl=http://foro.belenismo.net/forums/get-attachment.asp?action=view&amp;attachmentid=116706&amp;imgrefurl=http://foro.belenismo.net/forums/thread-view.asp?tid=17612&amp;posts=21&amp;usg=__mKIO6G95-xpSNsZIqeLD-kv4fZs=&amp;h=750&amp;w=621&amp;sz=63&amp;hl=es&amp;start=1&amp;zoom=1&amp;tbnid=Kp7ro9rynTiH9M:&amp;tbnh=141&amp;tbnw=117&amp;ei=M8SWTvmkM5O48gOd49ztBQ&amp;prev=/search?q=VIGILAR&amp;hl=es&amp;sa=N&amp;gbv=2&amp;tbm=isch&amp;itbs=1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hyperlink" Target="http://chusantiago.sergas.es/default.asp" TargetMode="External"/><Relationship Id="rId4" Type="http://schemas.openxmlformats.org/officeDocument/2006/relationships/oleObject" Target="../embeddings/Hoja_de_c_lculo_de_Microsoft_Office_Excel_97-20032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hyperlink" Target="http://www.google.es/imgres?imgurl=http://us.123rf.com/400wm/400/400/kurhan/kurhan0909/kurhan090900467/5572266-la-gente-sonriente-m-dico-con-estetoscopios-los-m-dicos-y-enfermeras-sobre-fondo-blanco.jpg&amp;imgrefurl=http://es.123rf.com/photo_5572266_la-gente-sonriente-m-dico-con-estetoscopios-los-m-dicos-y-enfermeras-sobre-fondo-blanco.html&amp;usg=__gvKLkfSzZlU9ENvVb9Bp3QNF4PU=&amp;h=1200&amp;w=1194&amp;sz=174&amp;hl=es&amp;start=65&amp;zoom=1&amp;tbnid=OPUIScdBdaWDWM:&amp;tbnh=150&amp;tbnw=149&amp;ei=1kxRT5ugLufB0QWCwanbCw&amp;prev=/search?q=equipo+clinico+de+medicos+y+enfermeras&amp;start=60&amp;um=1&amp;hl=es&amp;sa=N&amp;gbv=2&amp;tbm=isch&amp;um=1&amp;itbs=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husantiago.sergas.es/default.asp" TargetMode="External"/><Relationship Id="rId2" Type="http://schemas.openxmlformats.org/officeDocument/2006/relationships/hyperlink" Target="http://www.who.int/patientsafety/education/vincristine_download/en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husantiago.sergas.es/default.asp" TargetMode="External"/><Relationship Id="rId2" Type="http://schemas.openxmlformats.org/officeDocument/2006/relationships/hyperlink" Target="http://www.who.int/patientsafety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7.png"/><Relationship Id="rId2" Type="http://schemas.openxmlformats.org/officeDocument/2006/relationships/hyperlink" Target="http://chusantiago.sergas.es/default.asp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6.jpeg"/><Relationship Id="rId5" Type="http://schemas.openxmlformats.org/officeDocument/2006/relationships/diagramData" Target="../diagrams/data1.xml"/><Relationship Id="rId10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ctrTitle" idx="4294967295"/>
          </p:nvPr>
        </p:nvSpPr>
        <p:spPr>
          <a:xfrm>
            <a:off x="900113" y="188913"/>
            <a:ext cx="7772400" cy="100806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es-ES" sz="2400" b="1" smtClean="0">
                <a:solidFill>
                  <a:srgbClr val="333399"/>
                </a:solidFill>
                <a:effectLst/>
              </a:rPr>
              <a:t>  _                                    </a:t>
            </a:r>
            <a:endParaRPr lang="es-ES" sz="2400" b="1" smtClean="0">
              <a:solidFill>
                <a:srgbClr val="0000FF"/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ctrTitle" idx="4294967295"/>
          </p:nvPr>
        </p:nvSpPr>
        <p:spPr>
          <a:xfrm>
            <a:off x="900113" y="188913"/>
            <a:ext cx="7772400" cy="1008062"/>
          </a:xfrm>
          <a:gradFill rotWithShape="0">
            <a:gsLst>
              <a:gs pos="0">
                <a:srgbClr val="0090E5"/>
              </a:gs>
              <a:gs pos="50000">
                <a:srgbClr val="BEE0E0"/>
              </a:gs>
              <a:gs pos="100000">
                <a:srgbClr val="E0EFEF"/>
              </a:gs>
            </a:gsLst>
            <a:lin ang="540000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es-ES" sz="2400" b="1" smtClean="0">
                <a:solidFill>
                  <a:srgbClr val="333399"/>
                </a:solidFill>
                <a:effectLst/>
              </a:rPr>
              <a:t>17º CONGRESO DE ENFERMERÍA HEMATOLÓGICA</a:t>
            </a:r>
            <a:endParaRPr lang="es-ES" sz="2400" b="1" smtClean="0">
              <a:solidFill>
                <a:srgbClr val="0000FF"/>
              </a:solidFill>
            </a:endParaRPr>
          </a:p>
        </p:txBody>
      </p:sp>
      <p:pic>
        <p:nvPicPr>
          <p:cNvPr id="14339" name="Picture 5" descr="Exterior 02 peque"/>
          <p:cNvPicPr>
            <a:picLocks noChangeAspect="1" noChangeArrowheads="1"/>
          </p:cNvPicPr>
          <p:nvPr/>
        </p:nvPicPr>
        <p:blipFill>
          <a:blip r:embed="rId4" cstate="print"/>
          <a:srcRect b="11111"/>
          <a:stretch>
            <a:fillRect/>
          </a:stretch>
        </p:blipFill>
        <p:spPr bwMode="auto">
          <a:xfrm>
            <a:off x="468313" y="1412875"/>
            <a:ext cx="37449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755650" y="3500438"/>
            <a:ext cx="7772400" cy="100806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es-ES" sz="1800" b="1" dirty="0">
                <a:solidFill>
                  <a:srgbClr val="0000FF"/>
                </a:solidFill>
              </a:rPr>
              <a:t>            ___              __ __                __      </a:t>
            </a:r>
            <a:r>
              <a:rPr lang="es-ES" sz="1800" b="1" dirty="0">
                <a:solidFill>
                  <a:srgbClr val="00B0F0"/>
                </a:solidFill>
              </a:rPr>
              <a:t> _________ __ </a:t>
            </a:r>
            <a:r>
              <a:rPr lang="es-ES" sz="3600" b="1" dirty="0">
                <a:solidFill>
                  <a:srgbClr val="00B0F0"/>
                </a:solidFill>
              </a:rPr>
              <a:t> _______  ______ </a:t>
            </a:r>
          </a:p>
        </p:txBody>
      </p:sp>
      <p:sp>
        <p:nvSpPr>
          <p:cNvPr id="3" name="1 Título"/>
          <p:cNvSpPr>
            <a:spLocks/>
          </p:cNvSpPr>
          <p:nvPr/>
        </p:nvSpPr>
        <p:spPr bwMode="auto">
          <a:xfrm>
            <a:off x="755650" y="3500438"/>
            <a:ext cx="7772400" cy="1008062"/>
          </a:xfrm>
          <a:prstGeom prst="rect">
            <a:avLst/>
          </a:prstGeom>
          <a:gradFill rotWithShape="0">
            <a:gsLst>
              <a:gs pos="0">
                <a:srgbClr val="0090E5"/>
              </a:gs>
              <a:gs pos="50000">
                <a:srgbClr val="BEE0E0"/>
              </a:gs>
              <a:gs pos="100000">
                <a:srgbClr val="E0EFEF"/>
              </a:gs>
            </a:gsLst>
            <a:lin ang="5400000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18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INTEGRACIÓN del FARMACÉUTICO en el EQUIPO CLINICO de TPH</a:t>
            </a:r>
            <a:endParaRPr lang="es-ES" sz="3600" b="1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42" name="Picture 4" descr="imagesCA4XGZ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4724400"/>
            <a:ext cx="388778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Chu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1484313"/>
            <a:ext cx="863600" cy="46513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1 Título"/>
          <p:cNvSpPr>
            <a:spLocks noGrp="1"/>
          </p:cNvSpPr>
          <p:nvPr>
            <p:ph type="ctrTitle" idx="4294967295"/>
          </p:nvPr>
        </p:nvSpPr>
        <p:spPr>
          <a:xfrm>
            <a:off x="323850" y="5516563"/>
            <a:ext cx="4319588" cy="100806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es-ES" sz="1800" b="1" dirty="0">
                <a:solidFill>
                  <a:srgbClr val="0000FF"/>
                </a:solidFill>
              </a:rPr>
              <a:t>            ___              __ __                __      </a:t>
            </a:r>
            <a:r>
              <a:rPr lang="es-ES" sz="1800" b="1" dirty="0">
                <a:solidFill>
                  <a:srgbClr val="00B0F0"/>
                </a:solidFill>
              </a:rPr>
              <a:t> _________ __ </a:t>
            </a:r>
            <a:r>
              <a:rPr lang="es-ES" sz="3600" b="1" dirty="0">
                <a:solidFill>
                  <a:srgbClr val="00B0F0"/>
                </a:solidFill>
              </a:rPr>
              <a:t> _______  ______ </a:t>
            </a:r>
          </a:p>
        </p:txBody>
      </p:sp>
      <p:sp>
        <p:nvSpPr>
          <p:cNvPr id="14345" name="1 Título"/>
          <p:cNvSpPr>
            <a:spLocks/>
          </p:cNvSpPr>
          <p:nvPr/>
        </p:nvSpPr>
        <p:spPr bwMode="auto">
          <a:xfrm>
            <a:off x="323850" y="5516563"/>
            <a:ext cx="4319588" cy="1008062"/>
          </a:xfrm>
          <a:prstGeom prst="rect">
            <a:avLst/>
          </a:prstGeom>
          <a:gradFill rotWithShape="0">
            <a:gsLst>
              <a:gs pos="0">
                <a:srgbClr val="0090E5"/>
              </a:gs>
              <a:gs pos="50000">
                <a:srgbClr val="BEE0E0"/>
              </a:gs>
              <a:gs pos="100000">
                <a:srgbClr val="E0EFEF"/>
              </a:gs>
            </a:gsLst>
            <a:lin ang="5400000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s-ES" sz="1200">
                <a:solidFill>
                  <a:srgbClr val="000099"/>
                </a:solidFill>
              </a:rPr>
              <a:t>Carmen Baulo Carballo ,A. Mosquera, A. Bendaña,   </a:t>
            </a:r>
            <a:br>
              <a:rPr lang="es-ES" sz="1200">
                <a:solidFill>
                  <a:srgbClr val="000099"/>
                </a:solidFill>
              </a:rPr>
            </a:br>
            <a:r>
              <a:rPr lang="es-ES" sz="1200">
                <a:solidFill>
                  <a:srgbClr val="000099"/>
                </a:solidFill>
              </a:rPr>
              <a:t>M. Mariño, L. Martínez</a:t>
            </a:r>
            <a:br>
              <a:rPr lang="es-ES" sz="1200">
                <a:solidFill>
                  <a:srgbClr val="000099"/>
                </a:solidFill>
              </a:rPr>
            </a:br>
            <a:r>
              <a:rPr lang="es-ES" sz="1200">
                <a:solidFill>
                  <a:srgbClr val="000099"/>
                </a:solidFill>
              </a:rPr>
              <a:t>Servicio de Hematología y Hemoterapia</a:t>
            </a:r>
            <a:br>
              <a:rPr lang="es-ES" sz="1200">
                <a:solidFill>
                  <a:srgbClr val="000099"/>
                </a:solidFill>
              </a:rPr>
            </a:br>
            <a:r>
              <a:rPr lang="es-ES" sz="1200">
                <a:solidFill>
                  <a:srgbClr val="000099"/>
                </a:solidFill>
              </a:rPr>
              <a:t>Hospital Clínico Universitario de Santiago de Compostela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title" idx="4294967295"/>
          </p:nvPr>
        </p:nvSpPr>
        <p:spPr>
          <a:xfrm>
            <a:off x="971600" y="116632"/>
            <a:ext cx="7859836" cy="1224879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 eaLnBrk="1" hangingPunct="1">
              <a:defRPr/>
            </a:pPr>
            <a:r>
              <a:rPr lang="es-ES" sz="2400" dirty="0">
                <a:solidFill>
                  <a:srgbClr val="0000FF"/>
                </a:solidFill>
              </a:rPr>
              <a:t>INTEGRACIÓN del FARMACÉUTICO en el EQUIPO CLINICO de TPH</a:t>
            </a:r>
            <a:r>
              <a:rPr lang="es-ES" sz="2800" dirty="0"/>
              <a:t/>
            </a:r>
            <a:br>
              <a:rPr lang="es-ES" sz="2800" dirty="0"/>
            </a:br>
            <a:endParaRPr lang="es-ES" sz="2800" dirty="0"/>
          </a:p>
        </p:txBody>
      </p:sp>
      <p:sp>
        <p:nvSpPr>
          <p:cNvPr id="21506" name="2 Marcador de contenido"/>
          <p:cNvSpPr>
            <a:spLocks noGrp="1"/>
          </p:cNvSpPr>
          <p:nvPr>
            <p:ph idx="4294967295"/>
          </p:nvPr>
        </p:nvSpPr>
        <p:spPr>
          <a:xfrm>
            <a:off x="179388" y="1600200"/>
            <a:ext cx="8856662" cy="5141913"/>
          </a:xfrm>
        </p:spPr>
        <p:txBody>
          <a:bodyPr/>
          <a:lstStyle/>
          <a:p>
            <a:pPr eaLnBrk="1" hangingPunct="1">
              <a:defRPr/>
            </a:pPr>
            <a:r>
              <a:rPr lang="es-ES" sz="1600" smtClean="0"/>
              <a:t> En España( abril 2.007):  </a:t>
            </a:r>
            <a:r>
              <a:rPr lang="es-ES" sz="1600" b="1" u="sng" smtClean="0"/>
              <a:t>Plan de Calidad del Sistema Nacional de Salud</a:t>
            </a:r>
            <a:r>
              <a:rPr lang="es-ES" sz="1600" smtClean="0"/>
              <a:t>, da prioridad  a la Seguridad del Paciente. </a:t>
            </a:r>
          </a:p>
          <a:p>
            <a:pPr eaLnBrk="1" hangingPunct="1">
              <a:defRPr/>
            </a:pPr>
            <a:endParaRPr lang="es-ES" sz="160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s-ES" sz="1400" smtClean="0"/>
              <a:t> </a:t>
            </a: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lvl="1" eaLnBrk="1" hangingPunct="1">
              <a:defRPr/>
            </a:pPr>
            <a:endParaRPr lang="es-ES" sz="1400" u="sng" smtClean="0"/>
          </a:p>
          <a:p>
            <a:pPr eaLnBrk="1" hangingPunct="1">
              <a:defRPr/>
            </a:pPr>
            <a:r>
              <a:rPr lang="es-ES" sz="1600" smtClean="0">
                <a:solidFill>
                  <a:srgbClr val="FFFF00"/>
                </a:solidFill>
              </a:rPr>
              <a:t>(</a:t>
            </a:r>
            <a:r>
              <a:rPr lang="es-ES" sz="1600" smtClean="0">
                <a:solidFill>
                  <a:srgbClr val="FFFF00"/>
                </a:solidFill>
                <a:hlinkClick r:id="rId2"/>
              </a:rPr>
              <a:t>http://www.msc.es/organizacion/sns/planCalidadSNS/docs/planCalidad2007.pdf</a:t>
            </a:r>
            <a:r>
              <a:rPr lang="es-ES" sz="1600" smtClean="0"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23557" name="Picture 15" descr="logo_chu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04813"/>
            <a:ext cx="647700" cy="5762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1" descr="C:\Users\Deo\Desktop\imagenes de ponencia\ambitos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420888"/>
            <a:ext cx="4464496" cy="2808312"/>
          </a:xfrm>
          <a:prstGeom prst="rect">
            <a:avLst/>
          </a:prstGeom>
          <a:solidFill>
            <a:srgbClr val="99FF99"/>
          </a:solidFill>
          <a:ln w="5715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3559" name="Picture 1" descr="C:\Users\Deo\Desktop\imagenes de ponencia\logo_SiNASP[1]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2997200"/>
            <a:ext cx="3744912" cy="20875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99592" y="274638"/>
            <a:ext cx="7787208" cy="1143000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333399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b="1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del FARMACÉUTICO en el EQUIPO CLINICO de TPH</a:t>
            </a:r>
          </a:p>
        </p:txBody>
      </p:sp>
      <p:pic>
        <p:nvPicPr>
          <p:cNvPr id="24580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6250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1" name="Picture 1" descr="C:\Users\Deo\Desktop\imagenes de ponencia\logo_nz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88125" y="3500438"/>
            <a:ext cx="647700" cy="433387"/>
          </a:xfrm>
          <a:ln w="38100">
            <a:solidFill>
              <a:srgbClr val="C00000"/>
            </a:solidFill>
          </a:ln>
        </p:spPr>
      </p:pic>
      <p:pic>
        <p:nvPicPr>
          <p:cNvPr id="24582" name="Picture 2" descr="C:\Users\Deo\Desktop\imagenes de ponencia\LogoBactPoster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2708275"/>
            <a:ext cx="863600" cy="5048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4583" name="Picture 3" descr="C:\Users\Deo\Desktop\imagenes de ponencia\hm_5mayo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3429000"/>
            <a:ext cx="792162" cy="431800"/>
          </a:xfrm>
          <a:prstGeom prst="rect">
            <a:avLst/>
          </a:prstGeom>
          <a:noFill/>
          <a:ln w="38100">
            <a:solidFill>
              <a:srgbClr val="99FF99"/>
            </a:solidFill>
            <a:miter lim="800000"/>
            <a:headEnd/>
            <a:tailEnd/>
          </a:ln>
        </p:spPr>
      </p:pic>
      <p:pic>
        <p:nvPicPr>
          <p:cNvPr id="24584" name="Picture 5" descr="http://t3.gstatic.com/images?q=tbn:ANd9GcSyXvV9tJthU0x_uAdZBF4iBHtfP_R0gYKqI03ZY0snU_ojrlzE6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650" y="2708275"/>
            <a:ext cx="863600" cy="43338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24585" name="8 Rectángulo"/>
          <p:cNvSpPr>
            <a:spLocks noChangeArrowheads="1"/>
          </p:cNvSpPr>
          <p:nvPr/>
        </p:nvSpPr>
        <p:spPr bwMode="auto">
          <a:xfrm>
            <a:off x="179388" y="1773238"/>
            <a:ext cx="88566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/>
              <a:t>Como objetivos específicos en materia de Seguridad del Paciente, el </a:t>
            </a:r>
            <a:r>
              <a:rPr lang="es-ES" sz="1800" u="sng"/>
              <a:t>Plan de Calidad</a:t>
            </a:r>
            <a:r>
              <a:rPr lang="es-ES" sz="1800"/>
              <a:t> se marca  líneas de actuación:</a:t>
            </a:r>
          </a:p>
        </p:txBody>
      </p:sp>
      <p:sp>
        <p:nvSpPr>
          <p:cNvPr id="24586" name="9 Rectángulo"/>
          <p:cNvSpPr>
            <a:spLocks noChangeArrowheads="1"/>
          </p:cNvSpPr>
          <p:nvPr/>
        </p:nvSpPr>
        <p:spPr bwMode="auto">
          <a:xfrm>
            <a:off x="179388" y="3357563"/>
            <a:ext cx="8785225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2800"/>
          </a:p>
          <a:p>
            <a:endParaRPr lang="es-ES" sz="2800"/>
          </a:p>
          <a:p>
            <a:r>
              <a:rPr lang="es-ES" sz="2800" b="1" u="sng"/>
              <a:t>Prevenir los errores debidos a medicación</a:t>
            </a:r>
            <a:r>
              <a:rPr lang="es-ES" sz="2800"/>
              <a:t>. </a:t>
            </a:r>
            <a:br>
              <a:rPr lang="es-ES" sz="2800"/>
            </a:br>
            <a:endParaRPr lang="es-ES" sz="2800"/>
          </a:p>
          <a:p>
            <a:r>
              <a:rPr lang="es-ES" sz="1800"/>
              <a:t>Efecto que </a:t>
            </a:r>
            <a:r>
              <a:rPr lang="es-ES" sz="1800" i="1" u="sng"/>
              <a:t>puede evitarse </a:t>
            </a:r>
            <a:r>
              <a:rPr lang="es-ES" sz="1800"/>
              <a:t>y que </a:t>
            </a:r>
            <a:r>
              <a:rPr lang="es-ES" sz="1800" i="1" u="sng"/>
              <a:t>es causado por una utilización inadecuada de un medicamento produciendo lesión a un paciente </a:t>
            </a:r>
            <a:r>
              <a:rPr lang="es-ES" sz="1800"/>
              <a:t>mientras la medicación está bajo control del personal sanitario o del paciente </a:t>
            </a:r>
            <a:r>
              <a:rPr lang="es-ES" sz="2800"/>
              <a:t/>
            </a:r>
            <a:br>
              <a:rPr lang="es-ES" sz="2800"/>
            </a:br>
            <a:endParaRPr lang="es-ES" sz="1800"/>
          </a:p>
        </p:txBody>
      </p:sp>
      <p:pic>
        <p:nvPicPr>
          <p:cNvPr id="24587" name="Picture 7" descr="C:\Users\Deo\Desktop\imagenes de ponencia\11743799-pastillas-de-colores-cayendo-en-las-palmas-abiertas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0338" y="2565400"/>
            <a:ext cx="3095625" cy="1362075"/>
          </a:xfrm>
          <a:prstGeom prst="rect">
            <a:avLst/>
          </a:prstGeom>
          <a:noFill/>
          <a:ln w="38100">
            <a:solidFill>
              <a:srgbClr val="99FF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xfrm>
            <a:off x="827584" y="260648"/>
            <a:ext cx="8064896" cy="1139825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38100"/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 eaLnBrk="1" hangingPunct="1">
              <a:defRPr/>
            </a:pPr>
            <a:r>
              <a:rPr lang="es-ES" sz="2400" b="1" dirty="0" smtClean="0">
                <a:solidFill>
                  <a:srgbClr val="0000FF"/>
                </a:solidFill>
                <a:cs typeface="Arial" pitchFamily="34" charset="0"/>
              </a:rPr>
              <a:t>INTEGRACIÓN del FARMACÉUTICO en el EQUIPO CLINICO de TPH</a:t>
            </a:r>
            <a:endParaRPr lang="es-ES" sz="24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916113"/>
            <a:ext cx="8497888" cy="4394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sz="1800" dirty="0" smtClean="0"/>
              <a:t>       IMPORTANCIA </a:t>
            </a:r>
            <a:r>
              <a:rPr lang="es-ES" sz="1800" dirty="0"/>
              <a:t>DE UNA NUEVA FIGURA EN EL EQUIPO SANITARIO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/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/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/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2800" dirty="0" smtClean="0"/>
              <a:t>                      </a:t>
            </a:r>
            <a:r>
              <a:rPr lang="es-ES" sz="1800" dirty="0" smtClean="0"/>
              <a:t>EL FARMACEUTICO CLÍNICO</a:t>
            </a:r>
            <a:endParaRPr lang="es-ES" sz="1800" dirty="0"/>
          </a:p>
        </p:txBody>
      </p:sp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3924300" y="3213100"/>
            <a:ext cx="792163" cy="1728788"/>
          </a:xfrm>
          <a:prstGeom prst="downArrow">
            <a:avLst>
              <a:gd name="adj1" fmla="val 50000"/>
              <a:gd name="adj2" fmla="val 55580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pic>
        <p:nvPicPr>
          <p:cNvPr id="25606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20713"/>
            <a:ext cx="609600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1" name="Picture 1" descr="C:\Users\Deo\Desktop\imagenes de ponencia\13567082-un-hombre-de-dibujos-animados-escudo-feliz-podria-ser-por-cualquier-internet-o-el-uso-real-de-la-seg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830" y="4424114"/>
            <a:ext cx="1816223" cy="1512169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Users\Deo\Desktop\imagenes de farmacia\farmacias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3141663"/>
            <a:ext cx="1511300" cy="1512887"/>
          </a:xfrm>
          <a:ln w="57150" cmpd="thinThick">
            <a:solidFill>
              <a:schemeClr val="tx1"/>
            </a:solidFill>
          </a:ln>
        </p:spPr>
      </p:pic>
      <p:pic>
        <p:nvPicPr>
          <p:cNvPr id="35842" name="Picture 4" descr="C:\Users\Deo\Desktop\imagenes de farmacia\seguro-medico_9489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292600"/>
            <a:ext cx="1979612" cy="20875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3" name="Picture 15" descr="logo_chu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76250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 noGrp="1"/>
          </p:cNvSpPr>
          <p:nvPr>
            <p:ph type="ctrTitle" idx="4294967295"/>
          </p:nvPr>
        </p:nvSpPr>
        <p:spPr>
          <a:xfrm>
            <a:off x="900113" y="188913"/>
            <a:ext cx="7772400" cy="100806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INTEGRACIÓN del FARMACÉUTICO en el EQUIPO CLINICO de TPH</a:t>
            </a:r>
          </a:p>
        </p:txBody>
      </p:sp>
      <p:pic>
        <p:nvPicPr>
          <p:cNvPr id="35845" name="Picture 9" descr="20100403farmacia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713" y="2781300"/>
            <a:ext cx="836612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12"/>
          <p:cNvSpPr txBox="1">
            <a:spLocks noChangeArrowheads="1"/>
          </p:cNvSpPr>
          <p:nvPr/>
        </p:nvSpPr>
        <p:spPr bwMode="auto">
          <a:xfrm>
            <a:off x="900113" y="1844675"/>
            <a:ext cx="6840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 2" pitchFamily="18" charset="2"/>
              <a:buChar char="?"/>
            </a:pPr>
            <a:r>
              <a:rPr lang="es-ES" sz="1800"/>
              <a:t> </a:t>
            </a:r>
            <a:r>
              <a:rPr lang="es-ES" sz="2000"/>
              <a:t>Intervención  orientada al paciente, más allá de la mera </a:t>
            </a:r>
          </a:p>
          <a:p>
            <a:pPr>
              <a:buFont typeface="Wingdings 2" pitchFamily="18" charset="2"/>
              <a:buNone/>
            </a:pPr>
            <a:r>
              <a:rPr lang="es-ES" sz="2000"/>
              <a:t>    dispensación de medicamentos.</a:t>
            </a:r>
          </a:p>
        </p:txBody>
      </p:sp>
      <p:sp>
        <p:nvSpPr>
          <p:cNvPr id="35847" name="Text Box 13"/>
          <p:cNvSpPr txBox="1">
            <a:spLocks noChangeArrowheads="1"/>
          </p:cNvSpPr>
          <p:nvPr/>
        </p:nvSpPr>
        <p:spPr bwMode="auto">
          <a:xfrm>
            <a:off x="3635375" y="2997200"/>
            <a:ext cx="49672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 2" pitchFamily="18" charset="2"/>
              <a:buChar char="?"/>
            </a:pPr>
            <a:r>
              <a:rPr lang="es-ES_tradnl" sz="1800"/>
              <a:t> E</a:t>
            </a:r>
            <a:r>
              <a:rPr lang="es-ES_tradnl" sz="2000"/>
              <a:t>l farmacéutico debe salir </a:t>
            </a:r>
          </a:p>
          <a:p>
            <a:pPr algn="just">
              <a:buFont typeface="Wingdings 2" pitchFamily="18" charset="2"/>
              <a:buNone/>
            </a:pPr>
            <a:r>
              <a:rPr lang="es-ES_tradnl" sz="2000"/>
              <a:t>    de la Farmacia e interactuar con </a:t>
            </a:r>
          </a:p>
          <a:p>
            <a:pPr algn="just">
              <a:buFont typeface="Wingdings 2" pitchFamily="18" charset="2"/>
              <a:buNone/>
            </a:pPr>
            <a:r>
              <a:rPr lang="es-ES_tradnl" sz="2000"/>
              <a:t>    pacientes y otros profesionales de la      </a:t>
            </a:r>
          </a:p>
          <a:p>
            <a:pPr algn="just">
              <a:buFont typeface="Wingdings 2" pitchFamily="18" charset="2"/>
              <a:buNone/>
            </a:pPr>
            <a:r>
              <a:rPr lang="es-ES_tradnl" sz="2000"/>
              <a:t>    salud.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Justificación y Funciones</a:t>
            </a:r>
          </a:p>
        </p:txBody>
      </p:sp>
      <p:pic>
        <p:nvPicPr>
          <p:cNvPr id="27651" name="Picture 7" descr="farmacolog%25C3%25A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484313"/>
            <a:ext cx="1489075" cy="117157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652" name="Text Box 15"/>
          <p:cNvSpPr txBox="1">
            <a:spLocks noChangeArrowheads="1"/>
          </p:cNvSpPr>
          <p:nvPr/>
        </p:nvSpPr>
        <p:spPr bwMode="auto">
          <a:xfrm>
            <a:off x="468313" y="1844675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s-ES" sz="2000"/>
              <a:t>Creciente complejidad farmacoterapéutica  </a:t>
            </a:r>
          </a:p>
        </p:txBody>
      </p:sp>
      <p:sp>
        <p:nvSpPr>
          <p:cNvPr id="27653" name="Rectangle 11"/>
          <p:cNvSpPr>
            <a:spLocks noChangeArrowheads="1"/>
          </p:cNvSpPr>
          <p:nvPr/>
        </p:nvSpPr>
        <p:spPr bwMode="auto">
          <a:xfrm>
            <a:off x="2987675" y="2852738"/>
            <a:ext cx="5832475" cy="3360737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1600"/>
              <a:t> La información sobre medicamentos a otros profesionales</a:t>
            </a:r>
          </a:p>
          <a:p>
            <a:pPr>
              <a:buFont typeface="Wingdings" pitchFamily="2" charset="2"/>
              <a:buNone/>
            </a:pPr>
            <a:r>
              <a:rPr lang="es-ES" sz="1600"/>
              <a:t>   de la salud.</a:t>
            </a:r>
          </a:p>
          <a:p>
            <a:pPr>
              <a:buFont typeface="Wingdings" pitchFamily="2" charset="2"/>
              <a:buChar char="Ø"/>
            </a:pPr>
            <a:endParaRPr lang="es-ES" sz="1600"/>
          </a:p>
          <a:p>
            <a:pPr>
              <a:buFont typeface="Wingdings" pitchFamily="2" charset="2"/>
              <a:buChar char="Ø"/>
            </a:pPr>
            <a:r>
              <a:rPr lang="es-ES" sz="1600"/>
              <a:t> Informar y asesorar a los pacientes sobre su medicación.</a:t>
            </a:r>
          </a:p>
          <a:p>
            <a:pPr>
              <a:buFont typeface="Wingdings" pitchFamily="2" charset="2"/>
              <a:buChar char="Ø"/>
            </a:pPr>
            <a:endParaRPr lang="es-ES" sz="1600"/>
          </a:p>
          <a:p>
            <a:pPr>
              <a:buFont typeface="Wingdings" pitchFamily="2" charset="2"/>
              <a:buChar char="Ø"/>
            </a:pPr>
            <a:r>
              <a:rPr lang="es-ES" sz="1600"/>
              <a:t> Seguimiento de los tratamientos farmacológicos incluido la </a:t>
            </a:r>
          </a:p>
          <a:p>
            <a:pPr>
              <a:buFont typeface="Wingdings" pitchFamily="2" charset="2"/>
              <a:buNone/>
            </a:pPr>
            <a:r>
              <a:rPr lang="es-ES" sz="1600"/>
              <a:t>    Interpretación de datos de laboratorio (fármacos,   </a:t>
            </a:r>
          </a:p>
          <a:p>
            <a:pPr>
              <a:buFont typeface="Wingdings" pitchFamily="2" charset="2"/>
              <a:buNone/>
            </a:pPr>
            <a:r>
              <a:rPr lang="es-ES" sz="1600"/>
              <a:t>    bioquímica, microbiología, genética, interacciones, etc...).  </a:t>
            </a:r>
          </a:p>
          <a:p>
            <a:pPr>
              <a:buFont typeface="Wingdings" pitchFamily="2" charset="2"/>
              <a:buNone/>
            </a:pPr>
            <a:endParaRPr lang="es-ES" sz="1600"/>
          </a:p>
          <a:p>
            <a:pPr>
              <a:buFont typeface="Wingdings" pitchFamily="2" charset="2"/>
              <a:buChar char="Ø"/>
            </a:pPr>
            <a:r>
              <a:rPr lang="es-ES" sz="1600"/>
              <a:t> Registros farmacoterapéuticos en las historias</a:t>
            </a:r>
            <a:r>
              <a:rPr lang="es-ES" sz="1800"/>
              <a:t> clínicas.</a:t>
            </a:r>
          </a:p>
          <a:p>
            <a:pPr>
              <a:buFont typeface="Wingdings" pitchFamily="2" charset="2"/>
              <a:buChar char="Ø"/>
            </a:pPr>
            <a:endParaRPr lang="es-ES" sz="1800"/>
          </a:p>
          <a:p>
            <a:pPr>
              <a:buFont typeface="Wingdings" pitchFamily="2" charset="2"/>
              <a:buChar char="Ø"/>
            </a:pPr>
            <a:r>
              <a:rPr lang="es-ES" sz="1800"/>
              <a:t> </a:t>
            </a:r>
            <a:r>
              <a:rPr lang="es-ES" sz="1600"/>
              <a:t>Asegurar el correcto uso de los medicamentos.</a:t>
            </a:r>
          </a:p>
          <a:p>
            <a:pPr>
              <a:buFont typeface="Wingdings" pitchFamily="2" charset="2"/>
              <a:buChar char="Ø"/>
            </a:pPr>
            <a:endParaRPr lang="es-ES" sz="1600"/>
          </a:p>
        </p:txBody>
      </p:sp>
      <p:sp>
        <p:nvSpPr>
          <p:cNvPr id="27654" name="AutoShape 13"/>
          <p:cNvSpPr>
            <a:spLocks noChangeArrowheads="1"/>
          </p:cNvSpPr>
          <p:nvPr/>
        </p:nvSpPr>
        <p:spPr bwMode="auto">
          <a:xfrm rot="-3151153">
            <a:off x="1583532" y="5337968"/>
            <a:ext cx="647700" cy="1439863"/>
          </a:xfrm>
          <a:prstGeom prst="curvedRightArrow">
            <a:avLst>
              <a:gd name="adj1" fmla="val 1317"/>
              <a:gd name="adj2" fmla="val 4577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s-ES" sz="1800"/>
          </a:p>
        </p:txBody>
      </p:sp>
      <p:sp>
        <p:nvSpPr>
          <p:cNvPr id="27655" name="AutoShape 12"/>
          <p:cNvSpPr>
            <a:spLocks noChangeArrowheads="1"/>
          </p:cNvSpPr>
          <p:nvPr/>
        </p:nvSpPr>
        <p:spPr bwMode="auto">
          <a:xfrm rot="-8329540">
            <a:off x="1403350" y="2708275"/>
            <a:ext cx="1019175" cy="1389063"/>
          </a:xfrm>
          <a:prstGeom prst="curvedLeftArrow">
            <a:avLst>
              <a:gd name="adj1" fmla="val 808"/>
              <a:gd name="adj2" fmla="val 2806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s-ES" sz="1800"/>
          </a:p>
        </p:txBody>
      </p:sp>
      <p:pic>
        <p:nvPicPr>
          <p:cNvPr id="27656" name="Picture 4" descr="MEDICI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3716338"/>
            <a:ext cx="1933575" cy="16954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5 Rectángulo"/>
          <p:cNvSpPr>
            <a:spLocks noChangeArrowheads="1"/>
          </p:cNvSpPr>
          <p:nvPr/>
        </p:nvSpPr>
        <p:spPr bwMode="auto">
          <a:xfrm>
            <a:off x="539750" y="1916113"/>
            <a:ext cx="5832475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endParaRPr lang="es-ES" sz="2400">
              <a:latin typeface="Calibri" pitchFamily="34" charset="0"/>
            </a:endParaRPr>
          </a:p>
          <a:p>
            <a:r>
              <a:rPr lang="es-ES" sz="2400">
                <a:latin typeface="Calibri" pitchFamily="34" charset="0"/>
              </a:rPr>
              <a:t> </a:t>
            </a:r>
          </a:p>
          <a:p>
            <a:r>
              <a:rPr lang="es-ES" sz="2400">
                <a:latin typeface="Calibri" pitchFamily="34" charset="0"/>
              </a:rPr>
              <a:t> </a:t>
            </a:r>
            <a:endParaRPr lang="es-ES" sz="2800">
              <a:latin typeface="Calibri" pitchFamily="34" charset="0"/>
            </a:endParaRPr>
          </a:p>
        </p:txBody>
      </p:sp>
      <p:pic>
        <p:nvPicPr>
          <p:cNvPr id="28674" name="Picture 2" descr="C:\Users\Jose\Desktop\2lbdw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492375"/>
            <a:ext cx="3087687" cy="3529013"/>
          </a:xfrm>
          <a:prstGeom prst="rect">
            <a:avLst/>
          </a:prstGeom>
          <a:noFill/>
          <a:ln w="57150" cmpd="thickThin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28675" name="Picture 7" descr="logo_chu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4048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15888"/>
            <a:ext cx="7843837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Dificultades iniciales</a:t>
            </a:r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356100" y="2492375"/>
            <a:ext cx="4968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La atención Farmacéutica  no invade competencias de otros miembros del equipo</a:t>
            </a:r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4284663" y="4221163"/>
            <a:ext cx="46085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La colaboración multidisciplinar es  indispensable para una atención  global y completa de calidad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6 CuadroTexto"/>
          <p:cNvSpPr txBox="1">
            <a:spLocks noChangeArrowheads="1"/>
          </p:cNvSpPr>
          <p:nvPr/>
        </p:nvSpPr>
        <p:spPr bwMode="auto">
          <a:xfrm>
            <a:off x="827088" y="3933825"/>
            <a:ext cx="7358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700" b="1">
                <a:cs typeface="Times New Roman" pitchFamily="18" charset="0"/>
              </a:rPr>
              <a:t>SEGUIMIENTO </a:t>
            </a:r>
            <a:r>
              <a:rPr lang="es-ES" sz="2700" b="1">
                <a:solidFill>
                  <a:srgbClr val="FF9900"/>
                </a:solidFill>
                <a:cs typeface="Times New Roman" pitchFamily="18" charset="0"/>
              </a:rPr>
              <a:t>INTEGRAL y CONTINUADO</a:t>
            </a:r>
            <a:r>
              <a:rPr lang="es-ES" sz="2700" b="1">
                <a:solidFill>
                  <a:srgbClr val="FF0000"/>
                </a:solidFill>
                <a:cs typeface="Times New Roman" pitchFamily="18" charset="0"/>
              </a:rPr>
              <a:t>   </a:t>
            </a:r>
          </a:p>
          <a:p>
            <a:r>
              <a:rPr lang="es-ES" sz="2700" b="1">
                <a:cs typeface="Times New Roman" pitchFamily="18" charset="0"/>
              </a:rPr>
              <a:t>de la FARMACOTERAPIA del PACIENTE</a:t>
            </a:r>
            <a:endParaRPr lang="es-ES" sz="2700"/>
          </a:p>
        </p:txBody>
      </p:sp>
      <p:pic>
        <p:nvPicPr>
          <p:cNvPr id="30722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Objetivos</a:t>
            </a:r>
          </a:p>
        </p:txBody>
      </p:sp>
      <p:sp>
        <p:nvSpPr>
          <p:cNvPr id="30724" name="AutoShape 8"/>
          <p:cNvSpPr>
            <a:spLocks noChangeArrowheads="1"/>
          </p:cNvSpPr>
          <p:nvPr/>
        </p:nvSpPr>
        <p:spPr bwMode="auto">
          <a:xfrm>
            <a:off x="1619250" y="1773238"/>
            <a:ext cx="863600" cy="1368425"/>
          </a:xfrm>
          <a:prstGeom prst="upArrow">
            <a:avLst>
              <a:gd name="adj1" fmla="val 50000"/>
              <a:gd name="adj2" fmla="val 396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sp>
        <p:nvSpPr>
          <p:cNvPr id="30725" name="Text Box 9"/>
          <p:cNvSpPr txBox="1">
            <a:spLocks noChangeArrowheads="1"/>
          </p:cNvSpPr>
          <p:nvPr/>
        </p:nvSpPr>
        <p:spPr bwMode="auto">
          <a:xfrm>
            <a:off x="2771775" y="2060575"/>
            <a:ext cx="3744913" cy="95408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/>
              <a:t>AUMENTO DE LA </a:t>
            </a:r>
            <a:r>
              <a:rPr lang="es-ES" sz="1800" b="1">
                <a:solidFill>
                  <a:srgbClr val="33CCFF"/>
                </a:solidFill>
              </a:rPr>
              <a:t>SEGURIDAD</a:t>
            </a:r>
          </a:p>
          <a:p>
            <a:r>
              <a:rPr lang="es-ES" sz="1800"/>
              <a:t>AUMENTO DE LA </a:t>
            </a:r>
            <a:r>
              <a:rPr lang="es-ES" sz="1800" b="1">
                <a:solidFill>
                  <a:srgbClr val="33CCFF"/>
                </a:solidFill>
              </a:rPr>
              <a:t>EFICACIA</a:t>
            </a:r>
          </a:p>
          <a:p>
            <a:r>
              <a:rPr lang="es-ES" sz="1800"/>
              <a:t>AUMENTO DE LA </a:t>
            </a:r>
            <a:r>
              <a:rPr lang="es-ES" sz="1800" b="1">
                <a:solidFill>
                  <a:srgbClr val="33CCFF"/>
                </a:solidFill>
              </a:rPr>
              <a:t>EFICIENCIA</a:t>
            </a:r>
            <a:endParaRPr lang="es-ES" sz="1800" b="1"/>
          </a:p>
        </p:txBody>
      </p:sp>
      <p:sp>
        <p:nvSpPr>
          <p:cNvPr id="30726" name="Text Box 11"/>
          <p:cNvSpPr txBox="1">
            <a:spLocks noChangeArrowheads="1"/>
          </p:cNvSpPr>
          <p:nvPr/>
        </p:nvSpPr>
        <p:spPr bwMode="auto">
          <a:xfrm>
            <a:off x="2411413" y="5516563"/>
            <a:ext cx="4464050" cy="9842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/>
              <a:t>MEJORA DE LA CALIDAD</a:t>
            </a:r>
          </a:p>
        </p:txBody>
      </p:sp>
      <p:sp>
        <p:nvSpPr>
          <p:cNvPr id="30727" name="AutoShape 12"/>
          <p:cNvSpPr>
            <a:spLocks noChangeArrowheads="1"/>
          </p:cNvSpPr>
          <p:nvPr/>
        </p:nvSpPr>
        <p:spPr bwMode="auto">
          <a:xfrm rot="-1178692">
            <a:off x="7019925" y="2349500"/>
            <a:ext cx="1655763" cy="1223963"/>
          </a:xfrm>
          <a:prstGeom prst="curvedLeftArrow">
            <a:avLst>
              <a:gd name="adj1" fmla="val 593"/>
              <a:gd name="adj2" fmla="val 20593"/>
              <a:gd name="adj3" fmla="val 450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sp>
        <p:nvSpPr>
          <p:cNvPr id="30728" name="AutoShape 13"/>
          <p:cNvSpPr>
            <a:spLocks noChangeArrowheads="1"/>
          </p:cNvSpPr>
          <p:nvPr/>
        </p:nvSpPr>
        <p:spPr bwMode="auto">
          <a:xfrm rot="-2035493">
            <a:off x="500063" y="4830763"/>
            <a:ext cx="647700" cy="1439862"/>
          </a:xfrm>
          <a:prstGeom prst="curvedRightArrow">
            <a:avLst>
              <a:gd name="adj1" fmla="val 1317"/>
              <a:gd name="adj2" fmla="val 4577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contenido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5400675"/>
          </a:xfrm>
        </p:spPr>
        <p:txBody>
          <a:bodyPr/>
          <a:lstStyle/>
          <a:p>
            <a:pPr marL="365125" indent="-255588" eaLnBrk="1" hangingPunct="1">
              <a:buFont typeface="Wingdings" pitchFamily="2" charset="2"/>
              <a:buNone/>
              <a:defRPr/>
            </a:pPr>
            <a:endParaRPr lang="es-ES" sz="2800" b="1"/>
          </a:p>
          <a:p>
            <a:pPr marL="365125" indent="-255588" eaLnBrk="1" hangingPunct="1">
              <a:defRPr/>
            </a:pPr>
            <a:r>
              <a:rPr lang="es-ES" sz="2800"/>
              <a:t>Participación en </a:t>
            </a:r>
            <a:r>
              <a:rPr lang="es-ES" sz="2800">
                <a:solidFill>
                  <a:srgbClr val="FF9900"/>
                </a:solidFill>
              </a:rPr>
              <a:t>SESIONES CLÍNICAS</a:t>
            </a:r>
          </a:p>
          <a:p>
            <a:pPr marL="365125" indent="-255588" eaLnBrk="1" hangingPunct="1">
              <a:defRPr/>
            </a:pPr>
            <a:endParaRPr lang="es-ES" sz="2800"/>
          </a:p>
          <a:p>
            <a:pPr marL="365125" indent="-255588" eaLnBrk="1" hangingPunct="1">
              <a:defRPr/>
            </a:pPr>
            <a:r>
              <a:rPr lang="es-ES" sz="2800"/>
              <a:t>Participación en el </a:t>
            </a:r>
            <a:r>
              <a:rPr lang="es-ES" sz="2800">
                <a:solidFill>
                  <a:srgbClr val="FF9900"/>
                </a:solidFill>
              </a:rPr>
              <a:t>PASE de VISITA MÉDICO</a:t>
            </a:r>
          </a:p>
          <a:p>
            <a:pPr marL="365125" indent="-255588" eaLnBrk="1" hangingPunct="1">
              <a:defRPr/>
            </a:pPr>
            <a:endParaRPr lang="es-ES" sz="2800"/>
          </a:p>
          <a:p>
            <a:pPr marL="365125" indent="-255588" eaLnBrk="1" hangingPunct="1">
              <a:defRPr/>
            </a:pPr>
            <a:r>
              <a:rPr lang="es-ES" sz="2800"/>
              <a:t>Participación en la </a:t>
            </a:r>
            <a:r>
              <a:rPr lang="es-ES" sz="2800">
                <a:solidFill>
                  <a:srgbClr val="FF9900"/>
                </a:solidFill>
              </a:rPr>
              <a:t>PRESCRIPCIÓN VALIDACION de TRATAMIENTOS</a:t>
            </a:r>
          </a:p>
          <a:p>
            <a:pPr marL="365125" indent="-255588" eaLnBrk="1" hangingPunct="1">
              <a:defRPr/>
            </a:pPr>
            <a:endParaRPr lang="es-ES" sz="2800">
              <a:solidFill>
                <a:srgbClr val="FF9900"/>
              </a:solidFill>
            </a:endParaRPr>
          </a:p>
          <a:p>
            <a:pPr marL="365125" indent="-255588" eaLnBrk="1" hangingPunct="1">
              <a:buFont typeface="Wingdings" pitchFamily="2" charset="2"/>
              <a:buNone/>
              <a:defRPr/>
            </a:pPr>
            <a:endParaRPr lang="es-ES">
              <a:solidFill>
                <a:srgbClr val="FF9900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3800474" y="5033969"/>
            <a:ext cx="3643338" cy="13430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INTERVENCIÓN</a:t>
            </a:r>
            <a:r>
              <a:rPr lang="es-ES" sz="1800" b="1" dirty="0">
                <a:solidFill>
                  <a:schemeClr val="bg1"/>
                </a:solidFill>
              </a:rPr>
              <a:t> </a:t>
            </a:r>
            <a:r>
              <a:rPr lang="es-ES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ANTICIPADA</a:t>
            </a:r>
            <a:endParaRPr lang="es-ES" sz="1800" b="1" dirty="0">
              <a:solidFill>
                <a:schemeClr val="bg1"/>
              </a:solidFill>
            </a:endParaRPr>
          </a:p>
        </p:txBody>
      </p:sp>
      <p:sp>
        <p:nvSpPr>
          <p:cNvPr id="5" name="4 Flecha curvada hacia la derecha"/>
          <p:cNvSpPr>
            <a:spLocks noChangeArrowheads="1"/>
          </p:cNvSpPr>
          <p:nvPr/>
        </p:nvSpPr>
        <p:spPr bwMode="auto">
          <a:xfrm>
            <a:off x="2987675" y="5013325"/>
            <a:ext cx="731838" cy="1501775"/>
          </a:xfrm>
          <a:prstGeom prst="curvedRightArrow">
            <a:avLst>
              <a:gd name="adj1" fmla="val 24995"/>
              <a:gd name="adj2" fmla="val 50000"/>
              <a:gd name="adj3" fmla="val 25000"/>
            </a:avLst>
          </a:prstGeom>
          <a:solidFill>
            <a:srgbClr val="FF99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800">
              <a:latin typeface="+mn-lt"/>
            </a:endParaRPr>
          </a:p>
        </p:txBody>
      </p:sp>
      <p:pic>
        <p:nvPicPr>
          <p:cNvPr id="31748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El día a día…</a:t>
            </a:r>
          </a:p>
        </p:txBody>
      </p:sp>
      <p:pic>
        <p:nvPicPr>
          <p:cNvPr id="31750" name="Picture 9" descr="ANd9GcTF7b_m0zNPXq8BocaiFajgUKmFPW-0tWkgqjEAj964cmJF2kaBHwabk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088" y="1989138"/>
            <a:ext cx="876300" cy="7429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51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188" y="3357563"/>
            <a:ext cx="1293812" cy="17272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52" name="Picture 14" descr="ANd9GcQOLQu3XLiDRM4mSY-wkhJiKm-x2ZWNM7eAGUlVOjCbCh34reFyJRNGHA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5229225"/>
            <a:ext cx="1057275" cy="790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5 Rectángulo"/>
          <p:cNvSpPr>
            <a:spLocks noChangeArrowheads="1"/>
          </p:cNvSpPr>
          <p:nvPr/>
        </p:nvSpPr>
        <p:spPr bwMode="auto">
          <a:xfrm>
            <a:off x="1691680" y="1556792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 dirty="0"/>
              <a:t>Resolución inmediata</a:t>
            </a:r>
            <a:endParaRPr lang="es-ES" sz="2400" b="1" i="1" dirty="0"/>
          </a:p>
        </p:txBody>
      </p:sp>
      <p:pic>
        <p:nvPicPr>
          <p:cNvPr id="32770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 la Enfermería…</a:t>
            </a:r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5076056" y="5373216"/>
            <a:ext cx="27352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UNIFICA CRITERIOS </a:t>
            </a:r>
            <a:endParaRPr lang="es-ES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2773" name="Picture 9" descr="mainzapa.gif (24333 bytes)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556792"/>
            <a:ext cx="863600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1" descr="enfermera-0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620713"/>
            <a:ext cx="647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5" descr="C:\Users\Deo\Desktop\imagenes de farmacia\medico-pista-bombilla_1495867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996952"/>
            <a:ext cx="2160240" cy="864096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3016" name="9 Rectángulo"/>
          <p:cNvSpPr>
            <a:spLocks noChangeArrowheads="1"/>
          </p:cNvSpPr>
          <p:nvPr/>
        </p:nvSpPr>
        <p:spPr bwMode="auto">
          <a:xfrm>
            <a:off x="1403648" y="5373216"/>
            <a:ext cx="17668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FORMACIÓN</a:t>
            </a:r>
            <a:endParaRPr lang="es-ES" sz="2000" b="1" dirty="0"/>
          </a:p>
        </p:txBody>
      </p:sp>
      <p:sp>
        <p:nvSpPr>
          <p:cNvPr id="32777" name="12 Rectángulo"/>
          <p:cNvSpPr>
            <a:spLocks noChangeArrowheads="1"/>
          </p:cNvSpPr>
          <p:nvPr/>
        </p:nvSpPr>
        <p:spPr bwMode="auto">
          <a:xfrm>
            <a:off x="4140200" y="2205038"/>
            <a:ext cx="37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 b="1"/>
              <a:t>   </a:t>
            </a:r>
            <a:endParaRPr lang="es-ES" sz="1800"/>
          </a:p>
        </p:txBody>
      </p:sp>
      <p:sp>
        <p:nvSpPr>
          <p:cNvPr id="32778" name="13 Rectángulo"/>
          <p:cNvSpPr>
            <a:spLocks noChangeArrowheads="1"/>
          </p:cNvSpPr>
          <p:nvPr/>
        </p:nvSpPr>
        <p:spPr bwMode="auto">
          <a:xfrm>
            <a:off x="3059832" y="2780928"/>
            <a:ext cx="4608513" cy="151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1800" b="1" dirty="0"/>
              <a:t> Incompatibilidades e interacciones</a:t>
            </a:r>
          </a:p>
          <a:p>
            <a:pPr>
              <a:buFont typeface="Wingdings" pitchFamily="2" charset="2"/>
              <a:buChar char="Ø"/>
            </a:pPr>
            <a:r>
              <a:rPr lang="es-ES" sz="1800" b="1" dirty="0"/>
              <a:t> Reacciones adversas</a:t>
            </a:r>
          </a:p>
          <a:p>
            <a:pPr>
              <a:buFont typeface="Wingdings" pitchFamily="2" charset="2"/>
              <a:buChar char="Ø"/>
            </a:pPr>
            <a:r>
              <a:rPr lang="es-ES" sz="1800" b="1" dirty="0"/>
              <a:t> Dilución y tiempo de perfusión</a:t>
            </a:r>
          </a:p>
          <a:p>
            <a:pPr>
              <a:buFont typeface="Wingdings" pitchFamily="2" charset="2"/>
              <a:buChar char="Ø"/>
            </a:pPr>
            <a:r>
              <a:rPr lang="es-ES" sz="1800" b="1" dirty="0"/>
              <a:t> Estabilidades</a:t>
            </a:r>
          </a:p>
          <a:p>
            <a:pPr>
              <a:buFont typeface="Wingdings" pitchFamily="2" charset="2"/>
              <a:buChar char="Ø"/>
            </a:pPr>
            <a:r>
              <a:rPr lang="es-ES" sz="1800" b="1" dirty="0"/>
              <a:t> Niveles de fármacos</a:t>
            </a:r>
          </a:p>
        </p:txBody>
      </p:sp>
      <p:sp>
        <p:nvSpPr>
          <p:cNvPr id="32779" name="AutoShape 15"/>
          <p:cNvSpPr>
            <a:spLocks noChangeArrowheads="1"/>
          </p:cNvSpPr>
          <p:nvPr/>
        </p:nvSpPr>
        <p:spPr bwMode="auto">
          <a:xfrm>
            <a:off x="3203575" y="5445125"/>
            <a:ext cx="1873250" cy="360363"/>
          </a:xfrm>
          <a:prstGeom prst="leftRightArrow">
            <a:avLst>
              <a:gd name="adj1" fmla="val 50000"/>
              <a:gd name="adj2" fmla="val 997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pic>
        <p:nvPicPr>
          <p:cNvPr id="32780" name="Picture 17" descr="goteo-iv-del-tratamiento-por-via-intravenosa_225339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3068960"/>
            <a:ext cx="1002035" cy="10081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4 Rectángulo"/>
          <p:cNvSpPr>
            <a:spLocks noChangeArrowheads="1"/>
          </p:cNvSpPr>
          <p:nvPr/>
        </p:nvSpPr>
        <p:spPr bwMode="auto">
          <a:xfrm>
            <a:off x="1258888" y="4652963"/>
            <a:ext cx="71294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400" b="1"/>
              <a:t>Optimiza recursos y tiempo  que  revierten  en los </a:t>
            </a:r>
            <a:r>
              <a:rPr lang="pt-BR" sz="2400" b="1" u="sng"/>
              <a:t>cuidados y seguridad de los pacientes</a:t>
            </a:r>
            <a:r>
              <a:rPr lang="pt-BR" sz="2400" b="1" i="1" u="sng"/>
              <a:t> </a:t>
            </a:r>
            <a:endParaRPr lang="es-ES" sz="2400" b="1" i="1" u="sng"/>
          </a:p>
        </p:txBody>
      </p:sp>
      <p:pic>
        <p:nvPicPr>
          <p:cNvPr id="33794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 la Enfermería…</a:t>
            </a:r>
          </a:p>
        </p:txBody>
      </p:sp>
      <p:pic>
        <p:nvPicPr>
          <p:cNvPr id="33796" name="Picture 2" descr="C:\Users\Deo\Desktop\imagenes de farmacia\stock-vector-caduceus-2963628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443288"/>
            <a:ext cx="1584325" cy="94297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3797" name="AutoShape 13"/>
          <p:cNvSpPr>
            <a:spLocks noChangeArrowheads="1"/>
          </p:cNvSpPr>
          <p:nvPr/>
        </p:nvSpPr>
        <p:spPr bwMode="auto">
          <a:xfrm>
            <a:off x="2771775" y="3644900"/>
            <a:ext cx="3527425" cy="431800"/>
          </a:xfrm>
          <a:prstGeom prst="leftRightArrow">
            <a:avLst>
              <a:gd name="adj1" fmla="val 50000"/>
              <a:gd name="adj2" fmla="val 16338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pic>
        <p:nvPicPr>
          <p:cNvPr id="33798" name="Picture 10" descr="Ver imagen en tamaño complet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3429000"/>
            <a:ext cx="1425575" cy="1017588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799" name="Picture 11" descr="enfermera-04[1]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7988" y="620713"/>
            <a:ext cx="6477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0" descr="busqueda-ordenador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275" y="1700213"/>
            <a:ext cx="1152525" cy="88582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3801" name="Rectangle 10"/>
          <p:cNvSpPr>
            <a:spLocks noChangeArrowheads="1"/>
          </p:cNvSpPr>
          <p:nvPr/>
        </p:nvSpPr>
        <p:spPr bwMode="auto">
          <a:xfrm>
            <a:off x="2339975" y="2708275"/>
            <a:ext cx="455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/>
              <a:t>Transcripción de tratamientos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Deo\Desktop\imagenes de farmacia\stock-vector-caduceus-2963628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3716338"/>
            <a:ext cx="1655763" cy="122555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684213" y="1557338"/>
            <a:ext cx="7561262" cy="217011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1800">
              <a:solidFill>
                <a:schemeClr val="hlink"/>
              </a:solidFill>
            </a:endParaRPr>
          </a:p>
          <a:p>
            <a:pPr algn="just">
              <a:buFont typeface="Wingdings 2" pitchFamily="18" charset="2"/>
              <a:buChar char="C"/>
            </a:pPr>
            <a:r>
              <a:rPr lang="es-ES" sz="1800"/>
              <a:t> Especialidad, cuya responsabilidad es </a:t>
            </a:r>
            <a:r>
              <a:rPr lang="es-ES" sz="1800" b="1" i="1" u="sng"/>
              <a:t>la utilización segura y   </a:t>
            </a:r>
          </a:p>
          <a:p>
            <a:pPr algn="just">
              <a:buFont typeface="Wingdings 2" pitchFamily="18" charset="2"/>
              <a:buNone/>
            </a:pPr>
            <a:r>
              <a:rPr lang="es-ES" sz="1800" b="1" i="1" u="sng"/>
              <a:t>adecuada</a:t>
            </a:r>
            <a:r>
              <a:rPr lang="es-ES" sz="1800" b="1" i="1"/>
              <a:t> </a:t>
            </a:r>
            <a:r>
              <a:rPr lang="es-ES" sz="1800" b="1" i="1" u="sng"/>
              <a:t>de medicamentos</a:t>
            </a:r>
            <a:r>
              <a:rPr lang="es-ES" sz="1800"/>
              <a:t>, a través de la aplicación de funciones y                       </a:t>
            </a:r>
            <a:r>
              <a:rPr lang="es-ES" sz="1800" b="1" i="1" u="sng"/>
              <a:t>conocimientos especializados en la  atención al paciente</a:t>
            </a:r>
            <a:r>
              <a:rPr lang="es-ES" sz="1800"/>
              <a:t>, y que necesita formación y/o aprendizaje estructurado.</a:t>
            </a:r>
          </a:p>
          <a:p>
            <a:endParaRPr lang="es-ES" sz="1800"/>
          </a:p>
          <a:p>
            <a:pPr>
              <a:spcBef>
                <a:spcPct val="50000"/>
              </a:spcBef>
            </a:pPr>
            <a:endParaRPr lang="es-ES" sz="1800"/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755650" y="5418138"/>
            <a:ext cx="7489825" cy="1062037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Font typeface="Wingdings 2" pitchFamily="18" charset="2"/>
              <a:buChar char="C"/>
            </a:pPr>
            <a:r>
              <a:rPr lang="es-ES" sz="1800">
                <a:solidFill>
                  <a:srgbClr val="FFFFFF"/>
                </a:solidFill>
              </a:rPr>
              <a:t> Requiere la </a:t>
            </a:r>
            <a:r>
              <a:rPr lang="es-ES" sz="1800" b="1" i="1" u="sng">
                <a:solidFill>
                  <a:srgbClr val="FFFFFF"/>
                </a:solidFill>
              </a:rPr>
              <a:t>implicación específica con el paciente e interacciones interprofesionales directas.</a:t>
            </a:r>
          </a:p>
          <a:p>
            <a:pPr>
              <a:spcBef>
                <a:spcPct val="50000"/>
              </a:spcBef>
            </a:pPr>
            <a:endParaRPr lang="es-ES" sz="1800" b="1"/>
          </a:p>
        </p:txBody>
      </p:sp>
      <p:pic>
        <p:nvPicPr>
          <p:cNvPr id="15364" name="Picture 10" descr="ANd9GcTICdNZOspU8uUgXk8cU4wJXw4EYgUz5S2oj7oGmt8oRVADgF-z-WYB7Oc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644900"/>
            <a:ext cx="1419225" cy="142875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5" name="AutoShape 13"/>
          <p:cNvSpPr>
            <a:spLocks noChangeArrowheads="1"/>
          </p:cNvSpPr>
          <p:nvPr/>
        </p:nvSpPr>
        <p:spPr bwMode="auto">
          <a:xfrm>
            <a:off x="2339975" y="4005263"/>
            <a:ext cx="4103688" cy="431800"/>
          </a:xfrm>
          <a:prstGeom prst="leftRightArrow">
            <a:avLst>
              <a:gd name="adj1" fmla="val 50000"/>
              <a:gd name="adj2" fmla="val 190074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pic>
        <p:nvPicPr>
          <p:cNvPr id="15366" name="Picture 15" descr="logo_chu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 noGrp="1"/>
          </p:cNvSpPr>
          <p:nvPr>
            <p:ph type="ctrTitle" idx="4294967295"/>
          </p:nvPr>
        </p:nvSpPr>
        <p:spPr>
          <a:xfrm>
            <a:off x="900113" y="188913"/>
            <a:ext cx="7772400" cy="100806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 cmpd="thickThin">
            <a:solidFill>
              <a:schemeClr val="tx1"/>
            </a:solidFill>
          </a:ln>
        </p:spPr>
        <p:txBody>
          <a:bodyPr anchorCtr="0"/>
          <a:lstStyle/>
          <a:p>
            <a:pPr eaLnBrk="1" hangingPunct="1"/>
            <a:r>
              <a:rPr lang="es-ES" sz="1800" b="1" smtClean="0">
                <a:solidFill>
                  <a:srgbClr val="0000FF"/>
                </a:solidFill>
              </a:rPr>
              <a:t>INTEGRACIÓN del FARMACÉUTICO en el EQUIPO CLINICO de TPH: </a:t>
            </a:r>
            <a:r>
              <a:rPr lang="es-ES" sz="1800" b="1" smtClean="0">
                <a:solidFill>
                  <a:srgbClr val="FF9900"/>
                </a:solidFill>
              </a:rPr>
              <a:t>Definición de </a:t>
            </a:r>
            <a:r>
              <a:rPr lang="es-ES" sz="3600" b="1" smtClean="0">
                <a:solidFill>
                  <a:srgbClr val="FF9900"/>
                </a:solidFill>
              </a:rPr>
              <a:t>Farmacia Clínica</a:t>
            </a:r>
            <a:r>
              <a:rPr lang="es-ES" sz="3600" b="1" smtClean="0">
                <a:solidFill>
                  <a:srgbClr val="00B0F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4 Marcador de contenido"/>
          <p:cNvGraphicFramePr>
            <a:graphicFrameLocks noGrp="1"/>
          </p:cNvGraphicFramePr>
          <p:nvPr>
            <p:ph sz="half" idx="4294967295"/>
          </p:nvPr>
        </p:nvGraphicFramePr>
        <p:xfrm>
          <a:off x="395288" y="1844675"/>
          <a:ext cx="3970337" cy="2808288"/>
        </p:xfrm>
        <a:graphic>
          <a:graphicData uri="http://schemas.openxmlformats.org/presentationml/2006/ole">
            <p:oleObj spid="_x0000_s26628" name="Hoja de cálculo" r:id="rId3" imgW="8029128" imgH="4974767" progId="Excel.Sheet.8">
              <p:embed/>
            </p:oleObj>
          </a:graphicData>
        </a:graphic>
      </p:graphicFrame>
      <p:graphicFrame>
        <p:nvGraphicFramePr>
          <p:cNvPr id="26631" name="5 Marcador de contenido"/>
          <p:cNvGraphicFramePr>
            <a:graphicFrameLocks/>
          </p:cNvGraphicFramePr>
          <p:nvPr>
            <p:ph sz="half" idx="4294967295"/>
          </p:nvPr>
        </p:nvGraphicFramePr>
        <p:xfrm>
          <a:off x="4859338" y="3860800"/>
          <a:ext cx="3744912" cy="2682875"/>
        </p:xfrm>
        <a:graphic>
          <a:graphicData uri="http://schemas.openxmlformats.org/presentationml/2006/ole">
            <p:oleObj spid="_x0000_s26631" name="Hoja de cálculo" r:id="rId4" imgW="8315665" imgH="4816257" progId="Excel.Sheet.8">
              <p:embed/>
            </p:oleObj>
          </a:graphicData>
        </a:graphic>
      </p:graphicFrame>
      <p:pic>
        <p:nvPicPr>
          <p:cNvPr id="26632" name="Picture 7" descr="logo_chu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337" name="1 Título"/>
          <p:cNvSpPr>
            <a:spLocks/>
          </p:cNvSpPr>
          <p:nvPr/>
        </p:nvSpPr>
        <p:spPr bwMode="auto">
          <a:xfrm>
            <a:off x="900113" y="188913"/>
            <a:ext cx="7772400" cy="1008062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Coste - Beneficio</a:t>
            </a:r>
          </a:p>
        </p:txBody>
      </p:sp>
      <p:pic>
        <p:nvPicPr>
          <p:cNvPr id="26634" name="Picture 13" descr="ANd9GcT6tWxcFXq9X3dtJRDFTQeKroN1z6Xeo2nCNYqfzrkD-S5lTEyfTMq-T_Yt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625" y="1700213"/>
            <a:ext cx="1727200" cy="1657350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Título"/>
          <p:cNvSpPr>
            <a:spLocks/>
          </p:cNvSpPr>
          <p:nvPr/>
        </p:nvSpPr>
        <p:spPr bwMode="auto">
          <a:xfrm>
            <a:off x="900113" y="115888"/>
            <a:ext cx="7715250" cy="1066800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INTEGRACIÓN del FARMACÉUTICO en el EQUIPO CLINICO de TPH: </a:t>
            </a:r>
            <a:r>
              <a:rPr lang="es-E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Conclusiones</a:t>
            </a:r>
          </a:p>
        </p:txBody>
      </p:sp>
      <p:pic>
        <p:nvPicPr>
          <p:cNvPr id="36866" name="Picture 7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88913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755650" y="1844675"/>
            <a:ext cx="7561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/>
          </a:p>
        </p:txBody>
      </p:sp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755650" y="1700213"/>
            <a:ext cx="741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1800"/>
              <a:t>  </a:t>
            </a:r>
            <a:r>
              <a:rPr lang="es-ES" sz="2400"/>
              <a:t>Contribuye a detectar, prevenir y solucionar los                problemas derivados del uso de los medicamentos</a:t>
            </a:r>
          </a:p>
        </p:txBody>
      </p:sp>
      <p:pic>
        <p:nvPicPr>
          <p:cNvPr id="36869" name="Picture 10" descr="ANd9GcTICdNZOspU8uUgXk8cU4wJXw4EYgUz5S2oj7oGmt8oRVADgF-z-WYB7Oc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3141663"/>
            <a:ext cx="1357312" cy="1366837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70" name="AutoShape 13"/>
          <p:cNvSpPr>
            <a:spLocks noChangeArrowheads="1"/>
          </p:cNvSpPr>
          <p:nvPr/>
        </p:nvSpPr>
        <p:spPr bwMode="auto">
          <a:xfrm>
            <a:off x="2555875" y="3573463"/>
            <a:ext cx="4103688" cy="431800"/>
          </a:xfrm>
          <a:prstGeom prst="leftRightArrow">
            <a:avLst>
              <a:gd name="adj1" fmla="val 50000"/>
              <a:gd name="adj2" fmla="val 190074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1800"/>
          </a:p>
        </p:txBody>
      </p:sp>
      <p:pic>
        <p:nvPicPr>
          <p:cNvPr id="36871" name="Picture 2" descr="C:\Users\Deo\Desktop\imagenes de farmacia\stock-vector-caduceus-2963628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7050" y="3213100"/>
            <a:ext cx="1798638" cy="124142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872" name="Rectangle 11"/>
          <p:cNvSpPr>
            <a:spLocks noChangeArrowheads="1"/>
          </p:cNvSpPr>
          <p:nvPr/>
        </p:nvSpPr>
        <p:spPr bwMode="auto">
          <a:xfrm>
            <a:off x="684213" y="5157788"/>
            <a:ext cx="72723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1800"/>
              <a:t> </a:t>
            </a:r>
            <a:r>
              <a:rPr lang="es-ES" sz="2400"/>
              <a:t>Fortalece la formación del personal sanitario y del </a:t>
            </a:r>
          </a:p>
          <a:p>
            <a:r>
              <a:rPr lang="es-ES" sz="2400"/>
              <a:t>   paciente en el manejo de fármacos contribuyendo </a:t>
            </a:r>
          </a:p>
          <a:p>
            <a:r>
              <a:rPr lang="es-ES" sz="2400"/>
              <a:t>   al aumento de la seguridad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33375"/>
            <a:ext cx="609600" cy="576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890" name="Picture 2" descr="C:\Users\Deo\Desktop\06102502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7950" y="4652963"/>
            <a:ext cx="2663825" cy="2016125"/>
          </a:xfrm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900113" y="2205038"/>
            <a:ext cx="72723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>
                <a:solidFill>
                  <a:srgbClr val="FF99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"Lo peor no es cometer un error, sino tratar de justificarlo, en vez de aprovecharlo como aviso providencial de nuestra ligereza o ignorancia". </a:t>
            </a:r>
            <a:r>
              <a:rPr lang="es-ES" sz="1100">
                <a:solidFill>
                  <a:srgbClr val="FF99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s-ES" sz="1100">
                <a:solidFill>
                  <a:srgbClr val="FF99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es-ES" sz="1100">
                <a:solidFill>
                  <a:srgbClr val="9999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s-ES" sz="1100">
                <a:solidFill>
                  <a:srgbClr val="9999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es-ES" sz="1800">
              <a:ea typeface="Calibri" pitchFamily="34" charset="0"/>
              <a:cs typeface="Arial" charset="0"/>
            </a:endParaRPr>
          </a:p>
        </p:txBody>
      </p:sp>
      <p:sp>
        <p:nvSpPr>
          <p:cNvPr id="37892" name="7 Rectángulo"/>
          <p:cNvSpPr>
            <a:spLocks noChangeArrowheads="1"/>
          </p:cNvSpPr>
          <p:nvPr/>
        </p:nvSpPr>
        <p:spPr bwMode="auto">
          <a:xfrm>
            <a:off x="3635375" y="5300663"/>
            <a:ext cx="4860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solidFill>
                  <a:srgbClr val="99FF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Santiago Ramón y Cajal (1852-1934) </a:t>
            </a:r>
          </a:p>
          <a:p>
            <a:r>
              <a:rPr lang="es-ES" sz="2000" b="1">
                <a:solidFill>
                  <a:srgbClr val="99FF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Premio Nobel de Fisiología y Medicina, 1906</a:t>
            </a:r>
            <a:endParaRPr lang="es-ES" sz="2000">
              <a:solidFill>
                <a:srgbClr val="99FF99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37" name="1 Título"/>
          <p:cNvSpPr>
            <a:spLocks/>
          </p:cNvSpPr>
          <p:nvPr/>
        </p:nvSpPr>
        <p:spPr bwMode="auto">
          <a:xfrm>
            <a:off x="971550" y="333375"/>
            <a:ext cx="7715250" cy="1066800"/>
          </a:xfrm>
          <a:prstGeom prst="rect">
            <a:avLst/>
          </a:prstGeom>
          <a:gradFill rotWithShape="1">
            <a:gsLst>
              <a:gs pos="0">
                <a:schemeClr val="tx2">
                  <a:lumMod val="50000"/>
                </a:schemeClr>
              </a:gs>
              <a:gs pos="50000">
                <a:schemeClr val="tx1"/>
              </a:gs>
              <a:gs pos="100000">
                <a:srgbClr val="003399"/>
              </a:gs>
            </a:gsLst>
            <a:lin ang="18900000" scaled="1"/>
          </a:gra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INTEGRACIÓN del FARMACÉUTICO en el EQUIPO CLINICO de TPH</a:t>
            </a:r>
            <a:endParaRPr lang="es-ES" sz="24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Deo\Desktop\imagenes de farmacia\canstock061300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429000"/>
            <a:ext cx="3851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7" descr="C:\Users\Deo\Desktop\imagenes de farmacia\canstock616184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753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0" y="3500438"/>
            <a:ext cx="4211638" cy="3108325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defRPr/>
            </a:pP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r>
              <a:rPr lang="es-ES" sz="28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pPr>
              <a:defRPr/>
            </a:pPr>
            <a:r>
              <a:rPr lang="es-ES" sz="2800" b="1" dirty="0">
                <a:solidFill>
                  <a:schemeClr val="accent3">
                    <a:lumMod val="50000"/>
                  </a:schemeClr>
                </a:solidFill>
              </a:rPr>
              <a:t>	GRACIAS</a:t>
            </a:r>
          </a:p>
          <a:p>
            <a:pPr>
              <a:defRPr/>
            </a:pP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8916" name="Picture 8" descr="C:\Users\Deo\Desktop\imagenes de farmacia\canstock515018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0"/>
            <a:ext cx="37798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sis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-533400"/>
            <a:ext cx="10839450" cy="829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10 CuadroTexto"/>
          <p:cNvSpPr txBox="1">
            <a:spLocks noChangeArrowheads="1"/>
          </p:cNvSpPr>
          <p:nvPr/>
        </p:nvSpPr>
        <p:spPr bwMode="auto">
          <a:xfrm>
            <a:off x="2771775" y="5516563"/>
            <a:ext cx="5113338" cy="45720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/>
              <a:t>Gracias por vuestra atención…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71600" y="188640"/>
            <a:ext cx="7848600" cy="1143000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33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dirty="0" smtClean="0">
                <a:solidFill>
                  <a:srgbClr val="0000FF"/>
                </a:solidFill>
              </a:rPr>
              <a:t>INTEGRACIÓN del FARMACÉUTICO en el EQUIPO CLINICO de TPH</a:t>
            </a:r>
          </a:p>
        </p:txBody>
      </p:sp>
      <p:pic>
        <p:nvPicPr>
          <p:cNvPr id="16388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49275"/>
            <a:ext cx="609600" cy="609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389" name="7 Marcador de contenido"/>
          <p:cNvSpPr>
            <a:spLocks/>
          </p:cNvSpPr>
          <p:nvPr/>
        </p:nvSpPr>
        <p:spPr bwMode="auto">
          <a:xfrm>
            <a:off x="673100" y="1816100"/>
            <a:ext cx="82296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es-ES" sz="2000">
              <a:latin typeface="Calibri" pitchFamily="34" charset="0"/>
            </a:endParaRPr>
          </a:p>
        </p:txBody>
      </p:sp>
      <p:pic>
        <p:nvPicPr>
          <p:cNvPr id="16390" name="Picture 2" descr="C:\Users\Deo\Desktop\imagenes de ponencia\9559418-teclas-del-teclado-de-ordenador-muestra-la-palabra-seguro-seguridad-informatic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205038"/>
            <a:ext cx="34559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8 Rectángulo"/>
          <p:cNvSpPr>
            <a:spLocks noChangeArrowheads="1"/>
          </p:cNvSpPr>
          <p:nvPr/>
        </p:nvSpPr>
        <p:spPr bwMode="auto">
          <a:xfrm>
            <a:off x="2124075" y="4724400"/>
            <a:ext cx="48244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i="1" u="sng"/>
              <a:t>“</a:t>
            </a:r>
            <a:r>
              <a:rPr lang="es-ES" sz="2400" i="1" u="sng">
                <a:cs typeface="Arial" charset="0"/>
              </a:rPr>
              <a:t>Primum non nocere” </a:t>
            </a:r>
            <a:r>
              <a:rPr lang="es-ES" sz="2400">
                <a:cs typeface="Arial" charset="0"/>
              </a:rPr>
              <a:t> No hacer daño principio primero y esencial del código hipocrático</a:t>
            </a:r>
          </a:p>
        </p:txBody>
      </p:sp>
      <p:pic>
        <p:nvPicPr>
          <p:cNvPr id="16392" name="Picture 1" descr="C:\Users\Deo\Desktop\imagenes de ponencia\8960021-medicamentos-introducir-clav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2205038"/>
            <a:ext cx="33115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187624" y="274638"/>
            <a:ext cx="7499176" cy="1143000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000099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b="1" kern="1200" dirty="0">
                <a:solidFill>
                  <a:srgbClr val="0000FF"/>
                </a:solidFill>
              </a:rPr>
              <a:t>INTEGRACIÓN del FARMACÉUTICO en el EQUIPO CLINICO de TPH</a:t>
            </a:r>
            <a:endParaRPr lang="es-ES" sz="2400" kern="1200" dirty="0">
              <a:solidFill>
                <a:srgbClr val="0000FF"/>
              </a:solidFill>
              <a:effectLst/>
            </a:endParaRPr>
          </a:p>
        </p:txBody>
      </p:sp>
      <p:sp>
        <p:nvSpPr>
          <p:cNvPr id="16388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91513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" sz="1800" dirty="0" smtClean="0"/>
              <a:t>   Exigencia de compañías aseguradoras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/>
          </a:p>
          <a:p>
            <a:pPr eaLnBrk="1" hangingPunct="1">
              <a:defRPr/>
            </a:pPr>
            <a:r>
              <a:rPr lang="es-ES" sz="1800" dirty="0" smtClean="0"/>
              <a:t>Indemnizaciones por litigios en casos de “mala praxis”</a:t>
            </a:r>
          </a:p>
          <a:p>
            <a:pPr eaLnBrk="1" hangingPunct="1">
              <a:defRPr/>
            </a:pPr>
            <a:endParaRPr lang="es-ES" sz="1800" dirty="0" smtClean="0"/>
          </a:p>
          <a:p>
            <a:pPr eaLnBrk="1" hangingPunct="1">
              <a:defRPr/>
            </a:pPr>
            <a:endParaRPr lang="es-ES" sz="1800" dirty="0" smtClean="0"/>
          </a:p>
          <a:p>
            <a:pPr eaLnBrk="1" hangingPunct="1">
              <a:defRPr/>
            </a:pPr>
            <a:endParaRPr lang="es-E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/>
          </a:p>
          <a:p>
            <a:pPr eaLnBrk="1" hangingPunct="1">
              <a:defRPr/>
            </a:pPr>
            <a:r>
              <a:rPr lang="es-ES" sz="1800" dirty="0" smtClean="0"/>
              <a:t>Repercusión mediática  de algunos casos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1100" dirty="0" smtClean="0"/>
          </a:p>
          <a:p>
            <a:pPr eaLnBrk="1" hangingPunct="1">
              <a:defRPr/>
            </a:pPr>
            <a:endParaRPr lang="es-ES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1200" dirty="0" smtClean="0">
                <a:solidFill>
                  <a:srgbClr val="FFC000"/>
                </a:solidFill>
                <a:hlinkClick r:id="rId2"/>
              </a:rPr>
              <a:t>http://www.who.int/patientsafety/education/vincristine_download/en/index.html</a:t>
            </a: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dirty="0" smtClean="0">
              <a:solidFill>
                <a:srgbClr val="92D050"/>
              </a:solidFill>
            </a:endParaRPr>
          </a:p>
          <a:p>
            <a:pPr eaLnBrk="1" hangingPunct="1">
              <a:defRPr/>
            </a:pPr>
            <a:endParaRPr lang="es-ES" sz="12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1200" b="1" dirty="0" smtClean="0">
              <a:solidFill>
                <a:srgbClr val="FFC000"/>
              </a:solidFill>
            </a:endParaRPr>
          </a:p>
        </p:txBody>
      </p:sp>
      <p:pic>
        <p:nvPicPr>
          <p:cNvPr id="17413" name="Picture 15" descr="logo_chu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692150"/>
            <a:ext cx="609600" cy="576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4034" name="Picture 2" descr="martillo de madera con sombrer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276872"/>
            <a:ext cx="1356742" cy="1224136"/>
          </a:xfrm>
          <a:prstGeom prst="rect">
            <a:avLst/>
          </a:prstGeom>
          <a:ln w="38100">
            <a:solidFill>
              <a:schemeClr val="accent4">
                <a:lumMod val="25000"/>
              </a:schemeClr>
            </a:solidFill>
          </a:ln>
          <a:effectLst>
            <a:outerShdw blurRad="107950" dist="12700" dir="5400000" algn="ctr">
              <a:srgbClr val="000000"/>
            </a:outerShdw>
            <a:softEdge rad="112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4036" name="Picture 4" descr="http://www.unav.es/fcom/comunicacionysociedad/images/cargas/caminos/caminos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4149080"/>
            <a:ext cx="1080120" cy="1440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4">
                <a:lumMod val="1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403648" y="274638"/>
            <a:ext cx="7283152" cy="994122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333399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b="1" dirty="0">
                <a:solidFill>
                  <a:srgbClr val="0000FF"/>
                </a:solidFill>
                <a:cs typeface="Arial" pitchFamily="34" charset="0"/>
              </a:rPr>
              <a:t>INTEGRACIÓN del FARMACÉUTICO en el EQUIPO CLINICO de TPH</a:t>
            </a:r>
            <a:endParaRPr lang="es-ES" sz="2400" dirty="0"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  <p:sp>
        <p:nvSpPr>
          <p:cNvPr id="18436" name="2 Marcador de contenido"/>
          <p:cNvSpPr>
            <a:spLocks noGrp="1"/>
          </p:cNvSpPr>
          <p:nvPr>
            <p:ph idx="4294967295"/>
          </p:nvPr>
        </p:nvSpPr>
        <p:spPr>
          <a:xfrm>
            <a:off x="179388" y="1600200"/>
            <a:ext cx="8856662" cy="4525963"/>
          </a:xfrm>
        </p:spPr>
        <p:txBody>
          <a:bodyPr/>
          <a:lstStyle/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800" smtClean="0">
                <a:cs typeface="Arial" charset="0"/>
              </a:rPr>
              <a:t>	 A principios de los años 90 empezó a disponerse de evidencias científicas sobre ésto  </a:t>
            </a:r>
          </a:p>
          <a:p>
            <a:pPr indent="-76200" eaLnBrk="1" hangingPunct="1">
              <a:buFont typeface="Wingdings" pitchFamily="2" charset="2"/>
              <a:buNone/>
              <a:defRPr/>
            </a:pPr>
            <a:endParaRPr lang="es-ES" sz="1800" smtClean="0">
              <a:cs typeface="Arial" charset="0"/>
            </a:endParaRPr>
          </a:p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800" smtClean="0">
                <a:cs typeface="Arial" charset="0"/>
              </a:rPr>
              <a:t>      </a:t>
            </a:r>
          </a:p>
          <a:p>
            <a:pPr indent="-76200" eaLnBrk="1" hangingPunct="1">
              <a:buFont typeface="Wingdings" pitchFamily="2" charset="2"/>
              <a:buNone/>
              <a:defRPr/>
            </a:pPr>
            <a:endParaRPr lang="es-ES" sz="1800" smtClean="0">
              <a:cs typeface="Arial" charset="0"/>
            </a:endParaRPr>
          </a:p>
          <a:p>
            <a:pPr indent="-76200" eaLnBrk="1" hangingPunct="1">
              <a:buFont typeface="Wingdings" pitchFamily="2" charset="2"/>
              <a:buNone/>
              <a:defRPr/>
            </a:pPr>
            <a:endParaRPr lang="es-ES" sz="1800" smtClean="0">
              <a:cs typeface="Arial" charset="0"/>
            </a:endParaRPr>
          </a:p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800" smtClean="0">
                <a:cs typeface="Arial" charset="0"/>
              </a:rPr>
              <a:t>		</a:t>
            </a:r>
            <a:endParaRPr lang="es-ES" sz="1600" smtClean="0"/>
          </a:p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800" smtClean="0">
                <a:cs typeface="Arial" charset="0"/>
              </a:rPr>
              <a:t>     “</a:t>
            </a:r>
            <a:r>
              <a:rPr lang="es-ES" sz="1800" u="sng" smtClean="0">
                <a:cs typeface="Arial" charset="0"/>
              </a:rPr>
              <a:t>To err is human: building a safer health system”</a:t>
            </a:r>
            <a:r>
              <a:rPr lang="es-ES" sz="1600" smtClean="0">
                <a:cs typeface="Arial" charset="0"/>
              </a:rPr>
              <a:t> (1999)</a:t>
            </a:r>
            <a:endParaRPr lang="es-ES" sz="1600" smtClean="0"/>
          </a:p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800" smtClean="0">
                <a:cs typeface="Arial" charset="0"/>
              </a:rPr>
              <a:t>  </a:t>
            </a:r>
          </a:p>
          <a:p>
            <a:pPr indent="-76200" eaLnBrk="1" hangingPunct="1">
              <a:buFont typeface="Wingdings" pitchFamily="2" charset="2"/>
              <a:buNone/>
              <a:defRPr/>
            </a:pPr>
            <a:r>
              <a:rPr lang="es-ES" sz="1400" i="1" smtClean="0">
                <a:cs typeface="Arial" charset="0"/>
              </a:rPr>
              <a:t>  Estimó que los errores médicos causan entre 44.000 y 98.000 defunciones cada año en los hospitales      de E.E U.U más que los accidentes de automóvil, el cáncer de mama o el SIDA</a:t>
            </a:r>
          </a:p>
          <a:p>
            <a:pPr indent="-76200" eaLnBrk="1" hangingPunct="1">
              <a:defRPr/>
            </a:pPr>
            <a:endParaRPr lang="es-ES" sz="1600" smtClean="0"/>
          </a:p>
        </p:txBody>
      </p:sp>
      <p:pic>
        <p:nvPicPr>
          <p:cNvPr id="18437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76250"/>
            <a:ext cx="609600" cy="576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61" name="Picture 1" descr="C:\Users\Deo\Desktop\imagenes de ponencia\imagesCAAMJX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214554"/>
            <a:ext cx="2195736" cy="1847850"/>
          </a:xfrm>
          <a:prstGeom prst="rect">
            <a:avLst/>
          </a:prstGeom>
          <a:noFill/>
          <a:ln w="381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115616" y="332656"/>
            <a:ext cx="7812087" cy="936625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333399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b="1" dirty="0">
                <a:solidFill>
                  <a:srgbClr val="0000FF"/>
                </a:solidFill>
                <a:cs typeface="Arial" pitchFamily="34" charset="0"/>
              </a:rPr>
              <a:t>INTEGRACIÓN del FARMACÉUTICO en el EQUIPO CLINICO de TPH</a:t>
            </a:r>
            <a:endParaRPr lang="es-ES" sz="2400" dirty="0"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  <p:pic>
        <p:nvPicPr>
          <p:cNvPr id="19460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49275"/>
            <a:ext cx="609600" cy="576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1" name="Picture 2" descr="C:\Users\Deo\Desktop\imagenes de ponencia\6595030-concepto-de-seguridad-global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636838"/>
            <a:ext cx="2520950" cy="194468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19462" name="6 Rectángulo"/>
          <p:cNvSpPr>
            <a:spLocks noChangeArrowheads="1"/>
          </p:cNvSpPr>
          <p:nvPr/>
        </p:nvSpPr>
        <p:spPr bwMode="auto">
          <a:xfrm>
            <a:off x="971550" y="1844675"/>
            <a:ext cx="4572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/>
              <a:t>Los  problemas </a:t>
            </a:r>
            <a:r>
              <a:rPr lang="es-ES" sz="1800" u="sng"/>
              <a:t>de Seguridad del </a:t>
            </a:r>
            <a:r>
              <a:rPr lang="es-ES" sz="1800"/>
              <a:t> </a:t>
            </a:r>
            <a:r>
              <a:rPr lang="es-ES" sz="1800" u="sng"/>
              <a:t>paciente </a:t>
            </a:r>
            <a:r>
              <a:rPr lang="es-ES" sz="1800"/>
              <a:t>saltan a la agenda política </a:t>
            </a:r>
          </a:p>
          <a:p>
            <a:endParaRPr lang="es-ES" sz="1800"/>
          </a:p>
          <a:p>
            <a:r>
              <a:rPr lang="es-ES" sz="1800"/>
              <a:t>Se convierten en </a:t>
            </a:r>
            <a:r>
              <a:rPr lang="es-ES" sz="1800" u="sng"/>
              <a:t>un problema de salud pública</a:t>
            </a:r>
          </a:p>
          <a:p>
            <a:endParaRPr lang="es-ES" sz="1800"/>
          </a:p>
          <a:p>
            <a:endParaRPr lang="es-ES" sz="1800"/>
          </a:p>
          <a:p>
            <a:r>
              <a:rPr lang="es-ES" sz="1800" u="sng"/>
              <a:t>Prioridad</a:t>
            </a:r>
            <a:r>
              <a:rPr lang="es-ES" sz="1800"/>
              <a:t>  sobre cualquier otro tema relacionado con la calidad de la asistencia sanitaria</a:t>
            </a:r>
          </a:p>
          <a:p>
            <a:endParaRPr lang="es-ES" sz="1800"/>
          </a:p>
          <a:p>
            <a:endParaRPr lang="es-ES" sz="1800"/>
          </a:p>
          <a:p>
            <a:endParaRPr lang="es-E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331640" y="260648"/>
            <a:ext cx="6779096" cy="1143000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000099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>
              <a:defRPr/>
            </a:pPr>
            <a:r>
              <a:rPr lang="es-ES" sz="2400" b="1" dirty="0">
                <a:solidFill>
                  <a:srgbClr val="0000FF"/>
                </a:solidFill>
              </a:rPr>
              <a:t>INTEGRACIÓN del FARMACÉUTICO en el EQUIPO CLINICO de TPH</a:t>
            </a:r>
            <a:endParaRPr lang="es-ES" sz="2400" dirty="0">
              <a:solidFill>
                <a:srgbClr val="0000FF"/>
              </a:solidFill>
              <a:effectLst/>
            </a:endParaRPr>
          </a:p>
        </p:txBody>
      </p:sp>
      <p:sp>
        <p:nvSpPr>
          <p:cNvPr id="19460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1800" dirty="0" smtClean="0">
                <a:cs typeface="Arial" charset="0"/>
              </a:rPr>
              <a:t>    Nuevas estrategias para la disminución del riesgo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>
              <a:cs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1600" dirty="0" smtClean="0"/>
              <a:t>      La OMS no toma las riendas del problema que supone la seguridad del paciente hasta el año 2.001</a:t>
            </a:r>
          </a:p>
          <a:p>
            <a:pPr eaLnBrk="1" hangingPunct="1">
              <a:defRPr/>
            </a:pPr>
            <a:endParaRPr lang="es-ES" sz="1600" dirty="0" smtClean="0"/>
          </a:p>
          <a:p>
            <a:pPr eaLnBrk="1" hangingPunct="1">
              <a:defRPr/>
            </a:pPr>
            <a:endParaRPr lang="es-ES" sz="16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16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" sz="1600" dirty="0" smtClean="0"/>
              <a:t>      </a:t>
            </a:r>
            <a:r>
              <a:rPr lang="es-ES" sz="1600" b="1" dirty="0" smtClean="0">
                <a:solidFill>
                  <a:srgbClr val="99FF99"/>
                </a:solidFill>
              </a:rPr>
              <a:t>WHO WORLD ALLIANCE FOR PATIENT SAFETY </a:t>
            </a:r>
            <a:r>
              <a:rPr lang="es-ES" sz="1600" dirty="0" smtClean="0"/>
              <a:t>(Alianza Mundial para la Seguridad del Paciente) (2.004)</a:t>
            </a:r>
          </a:p>
          <a:p>
            <a:pPr lvl="1" eaLnBrk="1" hangingPunct="1">
              <a:defRPr/>
            </a:pPr>
            <a:r>
              <a:rPr lang="es-ES" sz="1400" dirty="0" smtClean="0"/>
              <a:t>Bajo el liderazgo de la OMS </a:t>
            </a:r>
          </a:p>
          <a:p>
            <a:pPr lvl="1" eaLnBrk="1" hangingPunct="1">
              <a:defRPr/>
            </a:pPr>
            <a:r>
              <a:rPr lang="es-ES" sz="1400" dirty="0" smtClean="0"/>
              <a:t>Se inician diferentes programas tanto nacionales como internacionales para  mejorar la seguridad del paciente.</a:t>
            </a:r>
          </a:p>
          <a:p>
            <a:pPr lvl="1" eaLnBrk="1" hangingPunct="1">
              <a:defRPr/>
            </a:pPr>
            <a:r>
              <a:rPr lang="es-ES" sz="1400" dirty="0" smtClean="0"/>
              <a:t>Pagina web  de la OMS. </a:t>
            </a:r>
            <a:r>
              <a:rPr lang="es-ES" sz="1400" dirty="0" smtClean="0">
                <a:solidFill>
                  <a:srgbClr val="FFFF00"/>
                </a:solidFill>
              </a:rPr>
              <a:t>(</a:t>
            </a:r>
            <a:r>
              <a:rPr lang="es-ES" sz="1400" dirty="0" smtClean="0">
                <a:hlinkClick r:id="rId2"/>
              </a:rPr>
              <a:t>http://www.who.int/patientsafety</a:t>
            </a:r>
            <a:r>
              <a:rPr lang="es-ES" sz="1400" dirty="0" smtClean="0"/>
              <a:t>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sz="1800" dirty="0" smtClean="0">
              <a:solidFill>
                <a:srgbClr val="FFFF00"/>
              </a:solidFill>
              <a:cs typeface="Arial" charset="0"/>
            </a:endParaRPr>
          </a:p>
          <a:p>
            <a:pPr eaLnBrk="1" hangingPunct="1">
              <a:defRPr/>
            </a:pPr>
            <a:endParaRPr lang="es-ES" dirty="0" smtClean="0">
              <a:solidFill>
                <a:srgbClr val="FFFF00"/>
              </a:solidFill>
            </a:endParaRPr>
          </a:p>
        </p:txBody>
      </p:sp>
      <p:pic>
        <p:nvPicPr>
          <p:cNvPr id="20485" name="Picture 15" descr="logo_chu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6250"/>
            <a:ext cx="609600" cy="5762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5 Flecha curvada hacia abajo"/>
          <p:cNvSpPr/>
          <p:nvPr/>
        </p:nvSpPr>
        <p:spPr>
          <a:xfrm>
            <a:off x="3500438" y="3429000"/>
            <a:ext cx="1428750" cy="71437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 idx="4294967295"/>
          </p:nvPr>
        </p:nvSpPr>
        <p:spPr>
          <a:xfrm>
            <a:off x="971600" y="188640"/>
            <a:ext cx="7941568" cy="1139825"/>
          </a:xfr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/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Ctr="0"/>
          <a:lstStyle/>
          <a:p>
            <a:pPr eaLnBrk="1" hangingPunct="1">
              <a:defRPr/>
            </a:pPr>
            <a:r>
              <a:rPr lang="es-ES" sz="2400" b="1" dirty="0" smtClean="0">
                <a:solidFill>
                  <a:srgbClr val="0000FF"/>
                </a:solidFill>
                <a:cs typeface="Arial" pitchFamily="34" charset="0"/>
              </a:rPr>
              <a:t>INTEGRACIÓN del FARMACÉUTICO en el EQUIPO CLINICO de TPH</a:t>
            </a:r>
            <a:endParaRPr lang="es-ES" sz="2400" dirty="0">
              <a:solidFill>
                <a:srgbClr val="0000FF"/>
              </a:solidFill>
              <a:cs typeface="Arial" pitchFamily="34" charset="0"/>
            </a:endParaRPr>
          </a:p>
        </p:txBody>
      </p:sp>
      <p:pic>
        <p:nvPicPr>
          <p:cNvPr id="21508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609600" cy="5762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9" name="Picture 1" descr="C:\Users\Deo\Desktop\imagenes de ponencia\7323574-medico-hace-inyeccion-para-el-paciente-imagen-aislados-3d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3663" y="4076700"/>
            <a:ext cx="2016125" cy="1728788"/>
          </a:xfrm>
        </p:spPr>
      </p:pic>
      <p:sp>
        <p:nvSpPr>
          <p:cNvPr id="21510" name="5 Rectángulo"/>
          <p:cNvSpPr>
            <a:spLocks noChangeArrowheads="1"/>
          </p:cNvSpPr>
          <p:nvPr/>
        </p:nvSpPr>
        <p:spPr bwMode="auto">
          <a:xfrm>
            <a:off x="250825" y="1563688"/>
            <a:ext cx="8893175" cy="680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endParaRPr lang="es-ES" sz="2000" u="sng"/>
          </a:p>
          <a:p>
            <a:pPr>
              <a:buFont typeface="Wingdings" pitchFamily="2" charset="2"/>
              <a:buNone/>
            </a:pPr>
            <a:endParaRPr lang="es-ES" sz="2000" u="sng"/>
          </a:p>
          <a:p>
            <a:pPr>
              <a:buFont typeface="Wingdings" pitchFamily="2" charset="2"/>
              <a:buNone/>
            </a:pPr>
            <a:endParaRPr lang="es-ES" sz="2000" u="sng"/>
          </a:p>
          <a:p>
            <a:pPr>
              <a:buFont typeface="Wingdings" pitchFamily="2" charset="2"/>
              <a:buNone/>
            </a:pPr>
            <a:endParaRPr lang="es-ES" sz="2000" u="sng"/>
          </a:p>
          <a:p>
            <a:pPr>
              <a:buFont typeface="Wingdings" pitchFamily="2" charset="2"/>
              <a:buNone/>
            </a:pPr>
            <a:r>
              <a:rPr lang="es-ES" sz="1600" i="1" u="sng"/>
              <a:t>Efecto Adverso</a:t>
            </a:r>
            <a:r>
              <a:rPr lang="es-ES" sz="1600" i="1"/>
              <a:t> (EA):  Todo accidente o incidente ligado a la asistencia que ha causado daño al paciente o lo ha podido causar.</a:t>
            </a:r>
          </a:p>
          <a:p>
            <a:pPr>
              <a:buFont typeface="Wingdings" pitchFamily="2" charset="2"/>
              <a:buNone/>
            </a:pPr>
            <a:r>
              <a:rPr lang="es-ES" sz="1800"/>
              <a:t>		</a:t>
            </a:r>
          </a:p>
          <a:p>
            <a:pPr>
              <a:buFont typeface="Wingdings" pitchFamily="2" charset="2"/>
              <a:buNone/>
            </a:pPr>
            <a:endParaRPr lang="es-ES" sz="1800"/>
          </a:p>
          <a:p>
            <a:r>
              <a:rPr lang="es-ES" sz="1800" b="1" i="1"/>
              <a:t>De los efectos adversos detectados</a:t>
            </a:r>
          </a:p>
          <a:p>
            <a:endParaRPr lang="es-ES" sz="1800" b="1" i="1"/>
          </a:p>
          <a:p>
            <a:r>
              <a:rPr lang="es-ES" sz="1800" b="1" i="1"/>
              <a:t> </a:t>
            </a:r>
          </a:p>
          <a:p>
            <a:endParaRPr lang="es-ES" sz="1800" b="1" i="1"/>
          </a:p>
          <a:p>
            <a:r>
              <a:rPr lang="es-ES" sz="1800" b="1" i="1"/>
              <a:t>37,4% RELACIONADOS CON LA MEDICACIÓN</a:t>
            </a:r>
          </a:p>
          <a:p>
            <a:endParaRPr lang="es-ES" sz="1800" b="1" i="1"/>
          </a:p>
          <a:p>
            <a:endParaRPr lang="es-ES" sz="1800" b="1" i="1"/>
          </a:p>
          <a:p>
            <a:endParaRPr lang="es-ES" sz="1800" b="1" i="1"/>
          </a:p>
          <a:p>
            <a:endParaRPr lang="es-ES" sz="1800" b="1" i="1"/>
          </a:p>
          <a:p>
            <a:r>
              <a:rPr lang="es-ES" sz="1800" b="1" i="1"/>
              <a:t>             34,8% PREVENIBLES (errores)</a:t>
            </a:r>
          </a:p>
          <a:p>
            <a:endParaRPr lang="es-ES" sz="1800" b="1" i="1"/>
          </a:p>
          <a:p>
            <a:endParaRPr lang="es-ES" sz="1800" b="1" i="1"/>
          </a:p>
          <a:p>
            <a:endParaRPr lang="es-ES" sz="1800" b="1" i="1"/>
          </a:p>
          <a:p>
            <a:endParaRPr lang="es-ES" sz="1800"/>
          </a:p>
          <a:p>
            <a:endParaRPr lang="es-ES" sz="1800"/>
          </a:p>
          <a:p>
            <a:pPr>
              <a:buFont typeface="Wingdings" pitchFamily="2" charset="2"/>
              <a:buNone/>
            </a:pPr>
            <a:r>
              <a:rPr lang="es-ES" sz="1800"/>
              <a:t>	</a:t>
            </a:r>
          </a:p>
        </p:txBody>
      </p:sp>
      <p:sp>
        <p:nvSpPr>
          <p:cNvPr id="21511" name="6 Rectángulo"/>
          <p:cNvSpPr>
            <a:spLocks noChangeArrowheads="1"/>
          </p:cNvSpPr>
          <p:nvPr/>
        </p:nvSpPr>
        <p:spPr bwMode="auto">
          <a:xfrm>
            <a:off x="395288" y="1773238"/>
            <a:ext cx="7993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ES" sz="1800"/>
              <a:t>C</a:t>
            </a:r>
            <a:r>
              <a:rPr lang="es-ES" sz="1800" b="1"/>
              <a:t>ausas más frecuentes de EFECTOS ADVERSOS: </a:t>
            </a:r>
            <a:r>
              <a:rPr lang="es-ES" sz="1800"/>
              <a:t>(</a:t>
            </a:r>
            <a:r>
              <a:rPr lang="es-ES" sz="1800">
                <a:solidFill>
                  <a:srgbClr val="99FF99"/>
                </a:solidFill>
              </a:rPr>
              <a:t>Estudio ENEAS. MSC, 2.005).</a:t>
            </a:r>
          </a:p>
          <a:p>
            <a:pPr>
              <a:buFont typeface="Wingdings" pitchFamily="2" charset="2"/>
              <a:buNone/>
            </a:pPr>
            <a:endParaRPr lang="es-ES" sz="1800"/>
          </a:p>
          <a:p>
            <a:pPr>
              <a:buFont typeface="Wingdings" pitchFamily="2" charset="2"/>
              <a:buNone/>
            </a:pPr>
            <a:endParaRPr lang="es-ES" sz="1800"/>
          </a:p>
        </p:txBody>
      </p:sp>
      <p:sp>
        <p:nvSpPr>
          <p:cNvPr id="8" name="7 Flecha abajo"/>
          <p:cNvSpPr/>
          <p:nvPr/>
        </p:nvSpPr>
        <p:spPr>
          <a:xfrm>
            <a:off x="2214563" y="4214813"/>
            <a:ext cx="484187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800"/>
          </a:p>
        </p:txBody>
      </p:sp>
      <p:sp>
        <p:nvSpPr>
          <p:cNvPr id="9" name="8 Flecha abajo"/>
          <p:cNvSpPr/>
          <p:nvPr/>
        </p:nvSpPr>
        <p:spPr>
          <a:xfrm>
            <a:off x="2214563" y="5286375"/>
            <a:ext cx="484187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 bwMode="auto">
          <a:xfrm>
            <a:off x="971600" y="188640"/>
            <a:ext cx="7941568" cy="1139825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>
              <a:defRPr/>
            </a:pPr>
            <a:r>
              <a:rPr lang="es-ES" sz="2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INTEGRACIÓN del FARMACÉUTICO en el EQUIPO CLINICO de TPH</a:t>
            </a:r>
            <a:endParaRPr lang="es-ES" sz="2400" kern="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2532" name="Picture 15" descr="logo_ch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609600" cy="5762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3" name="3 CuadroTexto"/>
          <p:cNvSpPr txBox="1">
            <a:spLocks noChangeArrowheads="1"/>
          </p:cNvSpPr>
          <p:nvPr/>
        </p:nvSpPr>
        <p:spPr bwMode="auto">
          <a:xfrm>
            <a:off x="857250" y="1714500"/>
            <a:ext cx="74295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1800"/>
          </a:p>
          <a:p>
            <a:r>
              <a:rPr lang="es-ES" sz="1800" i="1">
                <a:solidFill>
                  <a:srgbClr val="99FF99"/>
                </a:solidFill>
              </a:rPr>
              <a:t>ADE Prevention Study </a:t>
            </a:r>
            <a:r>
              <a:rPr lang="es-ES" sz="1800" i="1"/>
              <a:t>(% errores de medicación)</a:t>
            </a:r>
          </a:p>
          <a:p>
            <a:endParaRPr lang="es-ES" sz="1800" i="1"/>
          </a:p>
          <a:p>
            <a:r>
              <a:rPr lang="es-ES" sz="1800" i="1"/>
              <a:t>             </a:t>
            </a:r>
            <a:endParaRPr lang="es-ES" sz="1400" i="1"/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endParaRPr lang="es-ES" sz="1800" i="1">
              <a:solidFill>
                <a:srgbClr val="99FF99"/>
              </a:solidFill>
            </a:endParaRPr>
          </a:p>
          <a:p>
            <a:r>
              <a:rPr lang="es-ES" sz="1800" i="1">
                <a:solidFill>
                  <a:srgbClr val="99FF99"/>
                </a:solidFill>
              </a:rPr>
              <a:t> </a:t>
            </a:r>
          </a:p>
        </p:txBody>
      </p:sp>
      <p:pic>
        <p:nvPicPr>
          <p:cNvPr id="22534" name="Picture 3" descr="C:\Users\Jose\Desktop\OrdenMedicaComplete[1]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357438"/>
            <a:ext cx="13573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9 Diagrama"/>
          <p:cNvGraphicFramePr/>
          <p:nvPr/>
        </p:nvGraphicFramePr>
        <p:xfrm>
          <a:off x="1000100" y="2643182"/>
          <a:ext cx="6929486" cy="3675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22536" name="Picture 4" descr="C:\Users\Jose\Desktop\18278593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25" y="3786188"/>
            <a:ext cx="15065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5" descr="C:\Users\Jose\Desktop\kardex-pharma-1413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063" y="27146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6" descr="C:\Users\Jose\Desktop\bolsa_de_suero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4438" y="5143500"/>
            <a:ext cx="1285875" cy="12858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2220</TotalTime>
  <Words>917</Words>
  <Application>Microsoft Office PowerPoint</Application>
  <PresentationFormat>Presentación en pantalla (4:3)</PresentationFormat>
  <Paragraphs>222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Onda</vt:lpstr>
      <vt:lpstr>Hoja de cálculo</vt:lpstr>
      <vt:lpstr>  _                                    </vt:lpstr>
      <vt:lpstr>INTEGRACIÓN del FARMACÉUTICO en el EQUIPO CLINICO de TPH: Definición de Farmacia Clínica </vt:lpstr>
      <vt:lpstr>INTEGRACIÓN del FARMACÉUTICO en el EQUIPO CLINICO de TPH</vt:lpstr>
      <vt:lpstr>INTEGRACIÓN del FARMACÉUTICO en el EQUIPO CLINICO de TPH</vt:lpstr>
      <vt:lpstr>INTEGRACIÓN del FARMACÉUTICO en el EQUIPO CLINICO de TPH</vt:lpstr>
      <vt:lpstr>INTEGRACIÓN del FARMACÉUTICO en el EQUIPO CLINICO de TPH</vt:lpstr>
      <vt:lpstr>INTEGRACIÓN del FARMACÉUTICO en el EQUIPO CLINICO de TPH</vt:lpstr>
      <vt:lpstr>INTEGRACIÓN del FARMACÉUTICO en el EQUIPO CLINICO de TPH</vt:lpstr>
      <vt:lpstr>Diapositiva 9</vt:lpstr>
      <vt:lpstr>INTEGRACIÓN del FARMACÉUTICO en el EQUIPO CLINICO de TPH </vt:lpstr>
      <vt:lpstr>INTEGRACIÓN del FARMACÉUTICO en el EQUIPO CLINICO de TPH</vt:lpstr>
      <vt:lpstr>INTEGRACIÓN del FARMACÉUTICO en el EQUIPO CLINICO de TPH</vt:lpstr>
      <vt:lpstr>INTEGRACIÓN del FARMACÉUTICO en el EQUIPO CLINICO de TPH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INTEGRACIÓN DEL FARMACÉUTIO EN EL EQUIPO DE TRASPLANTE HEMATOPOYÉTICO</dc:title>
  <dc:creator>Deo</dc:creator>
  <cp:lastModifiedBy>Deo</cp:lastModifiedBy>
  <cp:revision>357</cp:revision>
  <dcterms:created xsi:type="dcterms:W3CDTF">2012-02-13T20:02:26Z</dcterms:created>
  <dcterms:modified xsi:type="dcterms:W3CDTF">2012-10-16T21:28:17Z</dcterms:modified>
</cp:coreProperties>
</file>